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9"/>
  </p:notesMasterIdLst>
  <p:sldIdLst>
    <p:sldId id="264" r:id="rId2"/>
    <p:sldId id="275" r:id="rId3"/>
    <p:sldId id="268" r:id="rId4"/>
    <p:sldId id="269" r:id="rId5"/>
    <p:sldId id="289" r:id="rId6"/>
    <p:sldId id="256" r:id="rId7"/>
    <p:sldId id="270" r:id="rId8"/>
    <p:sldId id="288" r:id="rId9"/>
    <p:sldId id="286" r:id="rId10"/>
    <p:sldId id="262" r:id="rId11"/>
    <p:sldId id="263" r:id="rId12"/>
    <p:sldId id="287" r:id="rId13"/>
    <p:sldId id="271" r:id="rId14"/>
    <p:sldId id="272" r:id="rId15"/>
    <p:sldId id="319" r:id="rId16"/>
    <p:sldId id="334" r:id="rId17"/>
    <p:sldId id="335" r:id="rId18"/>
    <p:sldId id="276" r:id="rId19"/>
    <p:sldId id="293" r:id="rId20"/>
    <p:sldId id="294" r:id="rId21"/>
    <p:sldId id="297" r:id="rId22"/>
    <p:sldId id="295" r:id="rId23"/>
    <p:sldId id="306" r:id="rId24"/>
    <p:sldId id="303" r:id="rId25"/>
    <p:sldId id="301" r:id="rId26"/>
    <p:sldId id="315" r:id="rId27"/>
    <p:sldId id="316" r:id="rId28"/>
    <p:sldId id="317" r:id="rId29"/>
    <p:sldId id="318" r:id="rId30"/>
    <p:sldId id="296" r:id="rId31"/>
    <p:sldId id="305" r:id="rId32"/>
    <p:sldId id="300" r:id="rId33"/>
    <p:sldId id="299" r:id="rId34"/>
    <p:sldId id="259" r:id="rId35"/>
    <p:sldId id="282" r:id="rId36"/>
    <p:sldId id="283" r:id="rId37"/>
    <p:sldId id="284" r:id="rId38"/>
    <p:sldId id="285" r:id="rId39"/>
    <p:sldId id="290" r:id="rId40"/>
    <p:sldId id="291" r:id="rId41"/>
    <p:sldId id="278" r:id="rId42"/>
    <p:sldId id="279" r:id="rId43"/>
    <p:sldId id="292" r:id="rId44"/>
    <p:sldId id="298" r:id="rId45"/>
    <p:sldId id="307" r:id="rId46"/>
    <p:sldId id="326" r:id="rId47"/>
    <p:sldId id="333" r:id="rId48"/>
    <p:sldId id="328" r:id="rId49"/>
    <p:sldId id="332" r:id="rId50"/>
    <p:sldId id="327" r:id="rId51"/>
    <p:sldId id="277" r:id="rId52"/>
    <p:sldId id="330" r:id="rId53"/>
    <p:sldId id="337" r:id="rId54"/>
    <p:sldId id="338" r:id="rId55"/>
    <p:sldId id="341" r:id="rId56"/>
    <p:sldId id="342" r:id="rId57"/>
    <p:sldId id="260" r:id="rId58"/>
    <p:sldId id="310" r:id="rId59"/>
    <p:sldId id="313" r:id="rId60"/>
    <p:sldId id="312" r:id="rId61"/>
    <p:sldId id="320" r:id="rId62"/>
    <p:sldId id="322" r:id="rId63"/>
    <p:sldId id="323" r:id="rId64"/>
    <p:sldId id="324" r:id="rId65"/>
    <p:sldId id="325" r:id="rId66"/>
    <p:sldId id="321" r:id="rId67"/>
    <p:sldId id="314" r:id="rId6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vertBarState="maximized">
    <p:restoredLeft sz="34598" autoAdjust="0"/>
    <p:restoredTop sz="86388" autoAdjust="0"/>
  </p:normalViewPr>
  <p:slideViewPr>
    <p:cSldViewPr>
      <p:cViewPr>
        <p:scale>
          <a:sx n="46" d="100"/>
          <a:sy n="46" d="100"/>
        </p:scale>
        <p:origin x="-1596" y="-5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7391FE-9330-416E-8A81-4F68557865C9}" type="datetimeFigureOut">
              <a:rPr lang="ru-RU" smtClean="0"/>
              <a:pPr/>
              <a:t>24.11.2018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EDC56E-B339-4AD8-BB37-81A174EAEB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507237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DC56E-B339-4AD8-BB37-81A174EAEB41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81354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DC56E-B339-4AD8-BB37-81A174EAEB41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82359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11" Type="http://schemas.openxmlformats.org/officeDocument/2006/relationships/image" Target="../media/image33.jpeg"/><Relationship Id="rId5" Type="http://schemas.openxmlformats.org/officeDocument/2006/relationships/image" Target="../media/image27.jpeg"/><Relationship Id="rId10" Type="http://schemas.openxmlformats.org/officeDocument/2006/relationships/image" Target="../media/image32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13" Type="http://schemas.openxmlformats.org/officeDocument/2006/relationships/image" Target="../media/image62.jpeg"/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12" Type="http://schemas.openxmlformats.org/officeDocument/2006/relationships/image" Target="../media/image61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11" Type="http://schemas.openxmlformats.org/officeDocument/2006/relationships/image" Target="../media/image60.jpeg"/><Relationship Id="rId5" Type="http://schemas.openxmlformats.org/officeDocument/2006/relationships/image" Target="../media/image54.jpeg"/><Relationship Id="rId10" Type="http://schemas.openxmlformats.org/officeDocument/2006/relationships/image" Target="../media/image59.jpeg"/><Relationship Id="rId4" Type="http://schemas.openxmlformats.org/officeDocument/2006/relationships/image" Target="../media/image53.jpeg"/><Relationship Id="rId9" Type="http://schemas.openxmlformats.org/officeDocument/2006/relationships/image" Target="../media/image5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9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8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3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2.jpe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title"/>
          </p:nvPr>
        </p:nvSpPr>
        <p:spPr>
          <a:xfrm>
            <a:off x="551180" y="32048"/>
            <a:ext cx="8229600" cy="4937125"/>
          </a:xfrm>
        </p:spPr>
        <p:txBody>
          <a:bodyPr/>
          <a:lstStyle/>
          <a:p>
            <a:r>
              <a:rPr lang="ru-RU" b="1" u="sng" dirty="0"/>
              <a:t> </a:t>
            </a:r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042988" y="3716338"/>
            <a:ext cx="7354887" cy="2481262"/>
          </a:xfrm>
        </p:spPr>
        <p:txBody>
          <a:bodyPr/>
          <a:lstStyle/>
          <a:p>
            <a:pPr>
              <a:buFontTx/>
              <a:buNone/>
            </a:pPr>
            <a:r>
              <a:rPr lang="ru-RU"/>
              <a:t>     </a:t>
            </a:r>
          </a:p>
        </p:txBody>
      </p:sp>
      <p:sp>
        <p:nvSpPr>
          <p:cNvPr id="162819" name="WordArt 3"/>
          <p:cNvSpPr>
            <a:spLocks noChangeArrowheads="1" noChangeShapeType="1" noTextEdit="1"/>
          </p:cNvSpPr>
          <p:nvPr/>
        </p:nvSpPr>
        <p:spPr bwMode="auto">
          <a:xfrm>
            <a:off x="539552" y="980728"/>
            <a:ext cx="8280400" cy="47513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49569"/>
              </a:avLst>
            </a:prstTxWarp>
          </a:bodyPr>
          <a:lstStyle/>
          <a:p>
            <a:pPr algn="ctr"/>
            <a:r>
              <a:rPr lang="ru-RU" sz="3600" b="1" kern="10" dirty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На уроке </a:t>
            </a:r>
          </a:p>
          <a:p>
            <a:pPr algn="ctr"/>
            <a:r>
              <a:rPr lang="ru-RU" sz="3600" b="1" kern="10" dirty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должно быть </a:t>
            </a:r>
          </a:p>
          <a:p>
            <a:pPr algn="ctr"/>
            <a:r>
              <a:rPr lang="ru-RU" sz="3600" b="1" kern="10" dirty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место </a:t>
            </a:r>
          </a:p>
          <a:p>
            <a:pPr algn="ctr"/>
            <a:r>
              <a:rPr lang="ru-RU" sz="3600" b="1" kern="10" dirty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творчеству 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9312525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0000"/>
    </mc:Choice>
    <mc:Fallback>
      <p:transition spd="slow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2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2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2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1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61632" y="260648"/>
            <a:ext cx="82961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Физика как наука обладает уникальными потенциальными возможностями для знакомства учащихся с методом научного познания и на его основе </a:t>
            </a:r>
            <a:r>
              <a:rPr lang="ru-RU" b="1" dirty="0"/>
              <a:t>развития способностей к познавательной и творческой деятельности.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61632" y="1689180"/>
            <a:ext cx="3620656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Суть технологии </a:t>
            </a:r>
            <a:r>
              <a:rPr lang="ru-RU" dirty="0" smtClean="0"/>
              <a:t>воспитывающего обучения </a:t>
            </a:r>
            <a:r>
              <a:rPr lang="ru-RU" dirty="0"/>
              <a:t>заключается в том, чтобы в сотворенном учителем </a:t>
            </a:r>
            <a:r>
              <a:rPr lang="ru-RU" sz="2000" b="1" dirty="0"/>
              <a:t>пространстве творчества</a:t>
            </a:r>
            <a:r>
              <a:rPr lang="ru-RU" dirty="0"/>
              <a:t> </a:t>
            </a:r>
            <a:r>
              <a:rPr lang="ru-RU" dirty="0" smtClean="0"/>
              <a:t>про-будить </a:t>
            </a:r>
            <a:r>
              <a:rPr lang="ru-RU" dirty="0"/>
              <a:t>в ученике </a:t>
            </a:r>
            <a:r>
              <a:rPr lang="ru-RU" sz="2000" b="1" dirty="0"/>
              <a:t>«жажду </a:t>
            </a:r>
            <a:r>
              <a:rPr lang="ru-RU" sz="2000" b="1" dirty="0" err="1" smtClean="0"/>
              <a:t>зна-ний</a:t>
            </a:r>
            <a:r>
              <a:rPr lang="ru-RU" b="1" dirty="0"/>
              <a:t>»</a:t>
            </a:r>
            <a:r>
              <a:rPr lang="ru-RU" dirty="0"/>
              <a:t> и </a:t>
            </a:r>
            <a:r>
              <a:rPr lang="ru-RU" sz="2000" b="1" dirty="0"/>
              <a:t>«жажду чувств», </a:t>
            </a:r>
            <a:r>
              <a:rPr lang="ru-RU" dirty="0"/>
              <a:t>создать условия для реализации </a:t>
            </a:r>
            <a:r>
              <a:rPr lang="ru-RU" dirty="0" err="1" smtClean="0"/>
              <a:t>твор-ческого</a:t>
            </a:r>
            <a:r>
              <a:rPr lang="ru-RU" dirty="0" smtClean="0"/>
              <a:t> </a:t>
            </a:r>
            <a:r>
              <a:rPr lang="ru-RU" dirty="0"/>
              <a:t>вдохновения,  дать </a:t>
            </a:r>
            <a:r>
              <a:rPr lang="ru-RU" dirty="0" smtClean="0"/>
              <a:t>воз-</a:t>
            </a:r>
            <a:r>
              <a:rPr lang="ru-RU" dirty="0" err="1" smtClean="0"/>
              <a:t>можность</a:t>
            </a:r>
            <a:r>
              <a:rPr lang="ru-RU" dirty="0" smtClean="0"/>
              <a:t> </a:t>
            </a:r>
            <a:r>
              <a:rPr lang="ru-RU" dirty="0"/>
              <a:t>приобрести </a:t>
            </a:r>
            <a:r>
              <a:rPr lang="ru-RU" dirty="0" err="1" smtClean="0"/>
              <a:t>собствен-ный</a:t>
            </a:r>
            <a:r>
              <a:rPr lang="ru-RU" dirty="0" smtClean="0"/>
              <a:t> </a:t>
            </a:r>
            <a:r>
              <a:rPr lang="ru-RU" dirty="0"/>
              <a:t>опыт творения</a:t>
            </a:r>
            <a:r>
              <a:rPr lang="ru-RU" dirty="0" smtClean="0"/>
              <a:t>.</a:t>
            </a:r>
            <a:r>
              <a:rPr lang="ru-RU" b="1" dirty="0" smtClean="0"/>
              <a:t> </a:t>
            </a:r>
            <a:r>
              <a:rPr lang="ru-RU" sz="2000" b="1" dirty="0"/>
              <a:t>Основная идея: </a:t>
            </a:r>
            <a:r>
              <a:rPr lang="ru-RU" sz="2000" dirty="0"/>
              <a:t> </a:t>
            </a:r>
            <a:r>
              <a:rPr lang="ru-RU" dirty="0"/>
              <a:t>развитие  </a:t>
            </a:r>
            <a:r>
              <a:rPr lang="ru-RU" dirty="0" smtClean="0"/>
              <a:t>познавательной </a:t>
            </a:r>
            <a:r>
              <a:rPr lang="ru-RU" dirty="0"/>
              <a:t>активности и  творчества </a:t>
            </a:r>
            <a:r>
              <a:rPr lang="ru-RU" dirty="0" smtClean="0"/>
              <a:t>учащих-</a:t>
            </a:r>
            <a:r>
              <a:rPr lang="ru-RU" dirty="0" err="1" smtClean="0"/>
              <a:t>ся</a:t>
            </a:r>
            <a:r>
              <a:rPr lang="ru-RU" dirty="0"/>
              <a:t>, раскрытие творческого </a:t>
            </a:r>
            <a:r>
              <a:rPr lang="ru-RU" dirty="0" smtClean="0"/>
              <a:t>потен-</a:t>
            </a:r>
            <a:r>
              <a:rPr lang="ru-RU" dirty="0" err="1" smtClean="0"/>
              <a:t>циала</a:t>
            </a:r>
            <a:r>
              <a:rPr lang="ru-RU" dirty="0" smtClean="0"/>
              <a:t> личности. </a:t>
            </a:r>
            <a:r>
              <a:rPr lang="ru-RU" b="1" dirty="0" smtClean="0"/>
              <a:t>             Идея реализуется через следующие принципы: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32216" y="168918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tabLst>
                <a:tab pos="328930" algn="l"/>
              </a:tabLst>
            </a:pPr>
            <a:r>
              <a:rPr lang="ru-RU" dirty="0" smtClean="0"/>
              <a:t>1.Использование </a:t>
            </a:r>
            <a:r>
              <a:rPr lang="ru-RU" dirty="0"/>
              <a:t>в процессе воспитания  и физического образования психологических основ механизма творчества;</a:t>
            </a:r>
            <a:endParaRPr lang="ru-RU" dirty="0">
              <a:latin typeface="Times New Roman"/>
              <a:ea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63896" y="278266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tabLst>
                <a:tab pos="328930" algn="l"/>
              </a:tabLst>
            </a:pPr>
            <a:r>
              <a:rPr lang="ru-RU" dirty="0" smtClean="0"/>
              <a:t>2. </a:t>
            </a:r>
            <a:r>
              <a:rPr lang="ru-RU" dirty="0"/>
              <a:t>Использование на уроках творческих работ самих учащихся;</a:t>
            </a:r>
            <a:endParaRPr lang="ru-RU" dirty="0">
              <a:latin typeface="Times New Roman"/>
              <a:ea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63896" y="3717032"/>
            <a:ext cx="4772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328930" algn="l"/>
              </a:tabLst>
            </a:pPr>
            <a:r>
              <a:rPr lang="ru-RU" dirty="0" smtClean="0"/>
              <a:t>3. Использование </a:t>
            </a:r>
            <a:r>
              <a:rPr lang="ru-RU" dirty="0"/>
              <a:t>научно-исследовательского практикума как мощного средства развития личности; </a:t>
            </a:r>
            <a:endParaRPr lang="ru-RU" dirty="0">
              <a:latin typeface="Times New Roman"/>
              <a:ea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63896" y="4813995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4.   </a:t>
            </a:r>
            <a:r>
              <a:rPr lang="ru-RU" dirty="0"/>
              <a:t>Формирование и поддержание профессиональных  интересов в процессе сочетания урочной и внеурочной      работы учащихся в рамках научного    клуба «Дорогами открытий» и «Клуба  интересных встреч»,    привлечение    родителей.</a:t>
            </a:r>
          </a:p>
        </p:txBody>
      </p:sp>
    </p:spTree>
    <p:extLst>
      <p:ext uri="{BB962C8B-B14F-4D97-AF65-F5344CB8AC3E}">
        <p14:creationId xmlns:p14="http://schemas.microsoft.com/office/powerpoint/2010/main" xmlns="" val="147278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8209"/>
            <a:ext cx="8496944" cy="6625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36195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7544" y="1196752"/>
            <a:ext cx="8229600" cy="5472608"/>
          </a:xfrm>
        </p:spPr>
        <p:txBody>
          <a:bodyPr>
            <a:normAutofit fontScale="85000" lnSpcReduction="20000"/>
          </a:bodyPr>
          <a:lstStyle/>
          <a:p>
            <a:pPr algn="just">
              <a:lnSpc>
                <a:spcPct val="80000"/>
              </a:lnSpc>
            </a:pPr>
            <a:r>
              <a:rPr lang="ru-RU" sz="2400" dirty="0"/>
              <a:t>7. </a:t>
            </a:r>
            <a:r>
              <a:rPr lang="ru-RU" sz="2400" dirty="0" err="1"/>
              <a:t>Величкова</a:t>
            </a:r>
            <a:r>
              <a:rPr lang="ru-RU" sz="2400" dirty="0"/>
              <a:t> Л.П. Философия и педагогика. / </a:t>
            </a:r>
            <a:r>
              <a:rPr lang="ru-RU" sz="2400" dirty="0" err="1"/>
              <a:t>Гуманитаризация</a:t>
            </a:r>
            <a:r>
              <a:rPr lang="ru-RU" sz="2400" dirty="0"/>
              <a:t> образования и </a:t>
            </a:r>
            <a:r>
              <a:rPr lang="ru-RU" sz="2400" dirty="0" err="1"/>
              <a:t>внеучебная</a:t>
            </a:r>
            <a:r>
              <a:rPr lang="ru-RU" sz="2400" dirty="0"/>
              <a:t> работа в вузе, техникуме, общеобразовательной школе: материалы 4 межвузовской научно-методической </a:t>
            </a:r>
            <a:r>
              <a:rPr lang="ru-RU" sz="2400" dirty="0" err="1"/>
              <a:t>конференции.ПГТУ</a:t>
            </a:r>
            <a:r>
              <a:rPr lang="ru-RU" sz="2400" dirty="0"/>
              <a:t>, Пермь, 1998, с. 56.</a:t>
            </a:r>
          </a:p>
          <a:p>
            <a:pPr algn="just">
              <a:lnSpc>
                <a:spcPct val="80000"/>
              </a:lnSpc>
            </a:pPr>
            <a:r>
              <a:rPr lang="ru-RU" sz="2400" dirty="0"/>
              <a:t>8.  </a:t>
            </a:r>
            <a:r>
              <a:rPr lang="ru-RU" sz="2400" dirty="0" err="1"/>
              <a:t>Величкова</a:t>
            </a:r>
            <a:r>
              <a:rPr lang="ru-RU" sz="2400" dirty="0"/>
              <a:t> Л.П. Духовное развитие учащихся через кружки и клубы. / </a:t>
            </a:r>
            <a:r>
              <a:rPr lang="ru-RU" sz="2400" dirty="0" err="1"/>
              <a:t>Гуманитаризация</a:t>
            </a:r>
            <a:r>
              <a:rPr lang="ru-RU" sz="2400" dirty="0"/>
              <a:t> образования и </a:t>
            </a:r>
            <a:r>
              <a:rPr lang="ru-RU" sz="2400" dirty="0" err="1"/>
              <a:t>внеучебная</a:t>
            </a:r>
            <a:r>
              <a:rPr lang="ru-RU" sz="2400" dirty="0"/>
              <a:t> работа в вузе, техникуме, общеобразовательной школе: материалы  4 межвузовской научно-методической конференции. ПГТУ, Пермь, 1998, с. 258. ( Межвузовская  научно-методическая конференция, 20-21 апреля 1998 г.).</a:t>
            </a:r>
          </a:p>
          <a:p>
            <a:pPr algn="just">
              <a:lnSpc>
                <a:spcPct val="80000"/>
              </a:lnSpc>
            </a:pPr>
            <a:r>
              <a:rPr lang="ru-RU" sz="2400" dirty="0"/>
              <a:t>9.  </a:t>
            </a:r>
            <a:r>
              <a:rPr lang="ru-RU" sz="2400" dirty="0" err="1"/>
              <a:t>Величкова</a:t>
            </a:r>
            <a:r>
              <a:rPr lang="ru-RU" sz="2400" dirty="0"/>
              <a:t> Л.П. Тернистый путь познания. / Школа и пути духовно-нравственного совершенствования человека. Материалы педагогической научно-методической конференции, Пермь, июнь, 1998.</a:t>
            </a:r>
          </a:p>
          <a:p>
            <a:pPr algn="just">
              <a:lnSpc>
                <a:spcPct val="80000"/>
              </a:lnSpc>
            </a:pPr>
            <a:r>
              <a:rPr lang="ru-RU" sz="2400" dirty="0"/>
              <a:t>10. </a:t>
            </a:r>
            <a:r>
              <a:rPr lang="ru-RU" sz="2400" dirty="0" err="1"/>
              <a:t>Величкова</a:t>
            </a:r>
            <a:r>
              <a:rPr lang="ru-RU" sz="2400" dirty="0"/>
              <a:t> Л.П. Учебный видеофильм. Ч.1. «Пермский период жизни Фридмана». Ч.2. «</a:t>
            </a:r>
            <a:r>
              <a:rPr lang="ru-RU" sz="2400" dirty="0" err="1"/>
              <a:t>Фридмановские</a:t>
            </a:r>
            <a:r>
              <a:rPr lang="ru-RU" sz="2400" dirty="0"/>
              <a:t> Вселенные». / Материалы международной молодежной научно-методической конференции «Визуальная культура ХХ века и проблемы современного образования». Пермь, 1999 г.</a:t>
            </a:r>
          </a:p>
          <a:p>
            <a:pPr algn="just">
              <a:lnSpc>
                <a:spcPct val="80000"/>
              </a:lnSpc>
            </a:pPr>
            <a:r>
              <a:rPr lang="ru-RU" sz="2400" dirty="0"/>
              <a:t>11. </a:t>
            </a:r>
            <a:r>
              <a:rPr lang="ru-RU" sz="2400" dirty="0" err="1"/>
              <a:t>Величкова</a:t>
            </a:r>
            <a:r>
              <a:rPr lang="ru-RU" sz="2400" dirty="0"/>
              <a:t> Л.П. Реализация технологий воспитывающего обучения в физическом классе лицея. / Образование и карьера: опыт, проблемы, перспективы: материалы международной научно-методической конференции. Пермь, 19-20 октября 2000 г.</a:t>
            </a:r>
          </a:p>
          <a:p>
            <a:pPr algn="just">
              <a:lnSpc>
                <a:spcPct val="80000"/>
              </a:lnSpc>
            </a:pPr>
            <a:r>
              <a:rPr lang="ru-RU" sz="2400" dirty="0"/>
              <a:t>12. </a:t>
            </a:r>
            <a:r>
              <a:rPr lang="ru-RU" sz="2400" dirty="0" err="1"/>
              <a:t>Величкова</a:t>
            </a:r>
            <a:r>
              <a:rPr lang="ru-RU" sz="2400" dirty="0"/>
              <a:t> Л.П. Нетрадиционные формы исследовательской работы. / Материалы городского семинара «Организация исследовательской деятельности учащихся в образовательном учреждении». Пермь, 2000 г.</a:t>
            </a:r>
          </a:p>
          <a:p>
            <a:pPr>
              <a:lnSpc>
                <a:spcPct val="80000"/>
              </a:lnSpc>
            </a:pPr>
            <a:endParaRPr lang="ru-RU" sz="1600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42912" y="0"/>
            <a:ext cx="8229600" cy="13843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Имеющиеся публикации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60272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76672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effectLst>
                  <a:outerShdw dist="38100" dir="2700000" algn="bl">
                    <a:schemeClr val="accent5"/>
                  </a:outerShdw>
                </a:effectLst>
              </a:rPr>
              <a:t>Дмитрий   </a:t>
            </a:r>
            <a:r>
              <a:rPr lang="ru-RU" b="1" dirty="0" err="1">
                <a:effectLst>
                  <a:outerShdw dist="38100" dir="2700000" algn="bl">
                    <a:schemeClr val="accent5"/>
                  </a:outerShdw>
                </a:effectLst>
              </a:rPr>
              <a:t>Панкратьевич</a:t>
            </a:r>
            <a:r>
              <a:rPr lang="ru-RU" b="1" dirty="0">
                <a:effectLst>
                  <a:outerShdw dist="38100" dir="2700000" algn="bl">
                    <a:schemeClr val="accent5"/>
                  </a:outerShdw>
                </a:effectLst>
              </a:rPr>
              <a:t>   </a:t>
            </a:r>
            <a:r>
              <a:rPr lang="ru-RU" b="1" dirty="0" err="1">
                <a:effectLst>
                  <a:outerShdw dist="38100" dir="2700000" algn="bl">
                    <a:schemeClr val="accent5"/>
                  </a:outerShdw>
                </a:effectLst>
              </a:rPr>
              <a:t>Глотин</a:t>
            </a:r>
            <a:r>
              <a:rPr lang="ru-RU" b="1" dirty="0">
                <a:effectLst>
                  <a:outerShdw dist="38100" dir="2700000" algn="bl">
                    <a:schemeClr val="accent5"/>
                  </a:outerShdw>
                </a:effectLst>
              </a:rPr>
              <a:t>,  участник  первых  запусков  советских  космических  аппаратов</a:t>
            </a:r>
            <a:endParaRPr lang="ru-RU" dirty="0"/>
          </a:p>
        </p:txBody>
      </p:sp>
      <p:pic>
        <p:nvPicPr>
          <p:cNvPr id="3" name="Рисунок 2" descr="C:\Users\Пользователь\Desktop\ВЕТЕРАНЫ КОСМОСА\ГЛОТИН ПОРТРЕТ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81314"/>
            <a:ext cx="8370391" cy="48186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86637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Владелец\Desktop\КОНФЕРЕНЦИЯ 22.11.18НИР\ГЛОТИН Д.П\О ГЛОТИНЕ СТАТЬЯ 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48435"/>
            <a:ext cx="9144000" cy="6561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04299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548680"/>
            <a:ext cx="705678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/>
              <a:t>Организация и проведение четырехчасовой встречи для физиков 10 и 11 классов в актовом зале в честь 55-летия со дня полета Ю. Гагарина в космос с ветераном космоса, соратником Королева (12 лет его заместитель), запускавшим корабль Гагарина… </a:t>
            </a:r>
            <a:r>
              <a:rPr lang="ru-RU" sz="2800" b="1" i="1" dirty="0" err="1"/>
              <a:t>Глотиным</a:t>
            </a:r>
            <a:r>
              <a:rPr lang="ru-RU" sz="2800" b="1" i="1" dirty="0"/>
              <a:t> Д.П.- 26 ноября,</a:t>
            </a:r>
            <a:endParaRPr lang="ru-RU" sz="2800" dirty="0"/>
          </a:p>
          <a:p>
            <a:r>
              <a:rPr lang="ru-RU" sz="2800" b="1" i="1" dirty="0"/>
              <a:t>Просмотр и комментарии очевидцем и организатором запуска фильма «Первый человек в космосе. Гагарин. Триумф и трагедия».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3451369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ГАГАРИН+ГЛОТИН09.03.18\Фото449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0"/>
            <a:ext cx="6588224" cy="4941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7323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ГАГАРИН+ГЛОТИН09.03.18\Фото449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01336"/>
            <a:ext cx="5045757" cy="672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ГАГАРИН+ГЛОТИН09.03.18\Фото449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31212" y="101336"/>
            <a:ext cx="4948014" cy="659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7303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Владелец\Desktop\ФОТО 13-18\ФОТО ИНЖ.ПР\фото 4 (3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716" y="2349257"/>
            <a:ext cx="3050285" cy="4083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Владелец\Desktop\ФОТО 13-18\ФОТО ИНЖ.ПР\фото 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70079" y="2362693"/>
            <a:ext cx="2829980" cy="2113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Владелец\Desktop\ФОТО 13-18\ФОТО ИНЖ.ПР\фото 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82684" y="2362693"/>
            <a:ext cx="2736304" cy="2043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Владелец\Desktop\ФОТО 13-18\ФОТО ИНЖ.ПР\фото 4 (2)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83303"/>
            <a:ext cx="2831101" cy="2114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332656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 smtClean="0"/>
              <a:t>Краевой образовательный  проект </a:t>
            </a:r>
            <a:r>
              <a:rPr lang="ru-RU" sz="2800" b="1" dirty="0"/>
              <a:t>«Инженерное моделирование и создание материального объекта»,</a:t>
            </a:r>
          </a:p>
        </p:txBody>
      </p:sp>
      <p:pic>
        <p:nvPicPr>
          <p:cNvPr id="1026" name="Picture 2" descr="C:\Users\Владелец\Desktop\ФОТО 13-18\ФОТО ИНЖ.ПР\фото 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52725" y="4581128"/>
            <a:ext cx="2877762" cy="2149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02104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16632"/>
            <a:ext cx="7772400" cy="2016224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Реализация </a:t>
            </a:r>
            <a:r>
              <a:rPr lang="ru-RU" sz="3200" dirty="0"/>
              <a:t>принципов непрерывного образования «ШКОЛА-ВУЗ-ПРЕДПРИЯТИЕ</a:t>
            </a:r>
            <a:r>
              <a:rPr lang="ru-RU" sz="3200" dirty="0" smtClean="0"/>
              <a:t>» 10ФМ (2013-2014 </a:t>
            </a:r>
            <a:r>
              <a:rPr lang="ru-RU" sz="3200" dirty="0" err="1" smtClean="0"/>
              <a:t>уч.г</a:t>
            </a:r>
            <a:r>
              <a:rPr lang="ru-RU" sz="3200" dirty="0" smtClean="0"/>
              <a:t>.)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2204864"/>
            <a:ext cx="5896744" cy="1800200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Преподаватели аэрокосмического факультета ПНИПУ провели их обучение в трех образовательных модулях: «Математическое моделирование физических процессов», «3</a:t>
            </a:r>
            <a:r>
              <a:rPr lang="en-US" dirty="0"/>
              <a:t>D</a:t>
            </a:r>
            <a:r>
              <a:rPr lang="ru-RU" dirty="0"/>
              <a:t>-моделирование в </a:t>
            </a:r>
            <a:r>
              <a:rPr lang="en-US" dirty="0"/>
              <a:t>Solid works</a:t>
            </a:r>
            <a:r>
              <a:rPr lang="ru-RU" dirty="0"/>
              <a:t>», «Основы ракетостроения».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6024" y="4005064"/>
            <a:ext cx="421196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 лицее были скорректированы программы спецкурса и научно-исследовательского практикума, увеличено число часов на проработку тем, связанных с реактивным движением, аэродинамикой, движением тел в поле сил тяготения, а также на практикум по решению баллистических задач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436096" y="4574450"/>
            <a:ext cx="273630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   РЕЗУЛЬТАТ:</a:t>
            </a:r>
            <a:endParaRPr lang="ru-RU" sz="2400" dirty="0"/>
          </a:p>
          <a:p>
            <a:pPr algn="ctr"/>
            <a:r>
              <a:rPr lang="ru-RU" sz="3200" b="1" dirty="0"/>
              <a:t>ДИПЛОМ </a:t>
            </a:r>
            <a:endParaRPr lang="ru-RU" sz="3200" b="1" dirty="0" smtClean="0"/>
          </a:p>
          <a:p>
            <a:pPr algn="ctr"/>
            <a:r>
              <a:rPr lang="en-US" sz="3200" b="1" dirty="0" smtClean="0"/>
              <a:t>I</a:t>
            </a:r>
            <a:r>
              <a:rPr lang="ru-RU" sz="3200" b="1" dirty="0" smtClean="0"/>
              <a:t> СТЕПЕНИ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2558185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5224" y="620688"/>
            <a:ext cx="7992888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 </a:t>
            </a:r>
            <a:r>
              <a:rPr lang="ru-RU" b="1" dirty="0" smtClean="0"/>
              <a:t>                                                                                      </a:t>
            </a:r>
            <a:r>
              <a:rPr lang="ru-RU" b="1" dirty="0" err="1" smtClean="0"/>
              <a:t>Величкова</a:t>
            </a:r>
            <a:r>
              <a:rPr lang="ru-RU" b="1" dirty="0" smtClean="0"/>
              <a:t> </a:t>
            </a:r>
            <a:r>
              <a:rPr lang="ru-RU" b="1" dirty="0"/>
              <a:t>Любовь Петровна,</a:t>
            </a:r>
          </a:p>
          <a:p>
            <a:r>
              <a:rPr lang="ru-RU" b="1" dirty="0"/>
              <a:t>                                                                                 </a:t>
            </a:r>
            <a:r>
              <a:rPr lang="ru-RU" b="1" dirty="0" smtClean="0"/>
              <a:t>      учитель </a:t>
            </a:r>
            <a:r>
              <a:rPr lang="ru-RU" b="1" dirty="0"/>
              <a:t>физики</a:t>
            </a:r>
          </a:p>
          <a:p>
            <a:r>
              <a:rPr lang="ru-RU" b="1" dirty="0"/>
              <a:t>                                                                                       </a:t>
            </a:r>
            <a:r>
              <a:rPr lang="ru-RU" b="1" dirty="0" smtClean="0"/>
              <a:t>МАОУ </a:t>
            </a:r>
            <a:r>
              <a:rPr lang="ru-RU" b="1" dirty="0"/>
              <a:t>«Лицей №</a:t>
            </a:r>
            <a:r>
              <a:rPr lang="ru-RU" b="1" dirty="0" smtClean="0"/>
              <a:t>2» г. Перми</a:t>
            </a:r>
            <a:endParaRPr lang="ru-RU" dirty="0"/>
          </a:p>
          <a:p>
            <a:r>
              <a:rPr lang="ru-RU" b="1" dirty="0"/>
              <a:t> </a:t>
            </a:r>
          </a:p>
          <a:p>
            <a:r>
              <a:rPr lang="ru-RU" sz="2000" b="1" dirty="0"/>
              <a:t>   </a:t>
            </a:r>
            <a:r>
              <a:rPr lang="ru-RU" sz="2000" b="1" dirty="0" smtClean="0"/>
              <a:t>                        </a:t>
            </a:r>
            <a:r>
              <a:rPr lang="ru-RU" sz="2000" b="1" dirty="0"/>
              <a:t>« ТВОРЧЕСТВО  КАК СРЕДСТВО РАЗВИТИЯ ЛИЧНОСТИ»</a:t>
            </a:r>
          </a:p>
          <a:p>
            <a:r>
              <a:rPr lang="ru-RU" dirty="0"/>
              <a:t>     </a:t>
            </a:r>
          </a:p>
          <a:p>
            <a:r>
              <a:rPr lang="ru-RU" b="1" i="1" dirty="0"/>
              <a:t>                            Ничего нет выше творчества, </a:t>
            </a:r>
          </a:p>
          <a:p>
            <a:r>
              <a:rPr lang="ru-RU" b="1" i="1" dirty="0"/>
              <a:t>                            нет высшей радости,  потому творите и радуйтесь                                                                                                                                                    </a:t>
            </a:r>
            <a:endParaRPr lang="ru-RU" i="1" dirty="0"/>
          </a:p>
          <a:p>
            <a:r>
              <a:rPr lang="ru-RU" i="1" dirty="0"/>
              <a:t>                                                                                                       </a:t>
            </a:r>
            <a:r>
              <a:rPr lang="ru-RU" i="1" dirty="0" err="1" smtClean="0"/>
              <a:t>Е.И.Рерих</a:t>
            </a:r>
            <a:endParaRPr lang="ru-RU" i="1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algn="ctr"/>
            <a:r>
              <a:rPr lang="ru-RU" b="1" dirty="0"/>
              <a:t>«Самостоятельность, чувство раскованности, опора на интуицию, на собственный опыт способны творить чудеса. Они высвобождают в ученике безграничную силу – творческое начало, которое спит, если человек бездумно плетется за поводырем. Наличие поводыря – горизонталь, долгий путь к вершине  по серпантину. Творчество – подъемная сила, взлет, путь к вершине по вертикали». </a:t>
            </a:r>
            <a:endParaRPr lang="ru-RU" b="1" dirty="0" smtClean="0"/>
          </a:p>
          <a:p>
            <a:pPr algn="ctr"/>
            <a:r>
              <a:rPr lang="ru-RU" b="1" dirty="0" err="1" smtClean="0"/>
              <a:t>А.Н.Леонтьев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1896814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Владелец\Desktop\МЕТОД.МАТЕР\к аттестацииЯ+индив\дипломы ракеты\Волков диплом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3868" y="1987316"/>
            <a:ext cx="1717426" cy="2361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Владелец\Desktop\МЕТОД.МАТЕР\к аттестацииЯ+индив\дипломы ракеты\лоскутов диплом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11151" y="1987316"/>
            <a:ext cx="1717538" cy="2361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Владелец\Desktop\МЕТОД.МАТЕР\к аттестацииЯ+индив\дипломы ракеты\кулакова диплом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34397" y="1977377"/>
            <a:ext cx="1717538" cy="2361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Владелец\Desktop\МЕТОД.МАТЕР\к аттестацииЯ+индив\дипломы ракеты\Рычкова диплом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21288" y="1908298"/>
            <a:ext cx="1710901" cy="2352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Владелец\Desktop\МЕТОД.МАТЕР\к аттестацииЯ+индив\дипломы ракеты\Павлов диплом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4365104"/>
            <a:ext cx="1683750" cy="231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Владелец\Desktop\МЕТОД.МАТЕР\к аттестацииЯ+индив\дипломы ракеты\Слюняева диплом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349282"/>
            <a:ext cx="1659266" cy="2281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:\Users\Владелец\Desktop\МЕТОД.МАТЕР\к аттестацииЯ+индив\дипломы ракеты\Спешилова диплом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34194" y="4349282"/>
            <a:ext cx="1659266" cy="2281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C:\Users\Владелец\Desktop\МЕТОД.МАТЕР\к аттестацииЯ+индив\дипломы ракеты\Степаненков диплом1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96135" y="4261136"/>
            <a:ext cx="1710901" cy="2352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3" descr="E:\ФИЗИКА\НИР ФИЗИКА\ПРОЕКТ РАКЕТЫ\ракеты фото\DSCN1018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18486"/>
            <a:ext cx="2394012" cy="1795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4" descr="E:\ФИЗИКА\НИР ФИЗИКА\ПРОЕКТ РАКЕТЫ\ракеты фото\DSCN1019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81216" y="95630"/>
            <a:ext cx="2424487" cy="1818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16953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Владелец\Desktop\МЕТОД.МАТЕР\к аттестацииЯ+индив\дипломы ракеты\сертификат лицей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8193"/>
            <a:ext cx="8759477" cy="6369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81500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Владелец\Desktop\МЕТОД.МАТЕР\к аттестацииЯ+индив\дипломы ракеты\Сертификат Величковой Л.П.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79575"/>
            <a:ext cx="4752528" cy="653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52983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88089940"/>
              </p:ext>
            </p:extLst>
          </p:nvPr>
        </p:nvGraphicFramePr>
        <p:xfrm>
          <a:off x="323528" y="1628800"/>
          <a:ext cx="4133055" cy="45514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9412"/>
                <a:gridCol w="1659753"/>
                <a:gridCol w="749869"/>
                <a:gridCol w="1474021"/>
              </a:tblGrid>
              <a:tr h="150879"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700" kern="150" dirty="0">
                          <a:effectLst/>
                        </a:rPr>
                        <a:t>№</a:t>
                      </a:r>
                      <a:endParaRPr lang="ru-RU" sz="700" kern="150" dirty="0">
                        <a:effectLst/>
                        <a:latin typeface="Arial"/>
                        <a:ea typeface="Times New Roman"/>
                        <a:cs typeface="Tahoma"/>
                      </a:endParaRPr>
                    </a:p>
                  </a:txBody>
                  <a:tcPr marL="24065" marR="24065" marT="24065" marB="24065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700" kern="150">
                          <a:effectLst/>
                        </a:rPr>
                        <a:t>Тема</a:t>
                      </a:r>
                      <a:endParaRPr lang="ru-RU" sz="700" kern="150">
                        <a:effectLst/>
                        <a:latin typeface="Arial"/>
                        <a:ea typeface="Times New Roman"/>
                        <a:cs typeface="Tahoma"/>
                      </a:endParaRPr>
                    </a:p>
                  </a:txBody>
                  <a:tcPr marL="24065" marR="24065" marT="24065" marB="24065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700" kern="150">
                          <a:effectLst/>
                        </a:rPr>
                        <a:t>Фамилия, имя</a:t>
                      </a:r>
                      <a:endParaRPr lang="ru-RU" sz="700" kern="150">
                        <a:effectLst/>
                        <a:latin typeface="Arial"/>
                        <a:ea typeface="Times New Roman"/>
                        <a:cs typeface="Tahoma"/>
                      </a:endParaRPr>
                    </a:p>
                  </a:txBody>
                  <a:tcPr marL="24065" marR="24065" marT="24065" marB="24065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700" kern="150">
                          <a:effectLst/>
                        </a:rPr>
                        <a:t>Руководитель</a:t>
                      </a:r>
                      <a:endParaRPr lang="ru-RU" sz="700" kern="150">
                        <a:effectLst/>
                        <a:latin typeface="Arial"/>
                        <a:ea typeface="Times New Roman"/>
                        <a:cs typeface="Tahoma"/>
                      </a:endParaRPr>
                    </a:p>
                  </a:txBody>
                  <a:tcPr marL="24065" marR="24065" marT="24065" marB="24065"/>
                </a:tc>
              </a:tr>
              <a:tr h="418809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effectLst/>
                        </a:rPr>
                        <a:t>1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effectLst/>
                        </a:rPr>
                        <a:t>2.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effectLst/>
                        </a:rPr>
                        <a:t>3.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effectLst/>
                        </a:rPr>
                        <a:t>4.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effectLst/>
                        </a:rPr>
                        <a:t>5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effectLst/>
                        </a:rPr>
                        <a:t>6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7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7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7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7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700" kern="150">
                          <a:effectLst/>
                        </a:rPr>
                        <a:t> </a:t>
                      </a:r>
                      <a:endParaRPr lang="ru-RU" sz="700" kern="150">
                        <a:effectLst/>
                        <a:latin typeface="Arial"/>
                        <a:ea typeface="Times New Roman"/>
                        <a:cs typeface="Tahoma"/>
                      </a:endParaRPr>
                    </a:p>
                  </a:txBody>
                  <a:tcPr marL="24065" marR="24065" marT="24065" marB="2406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 dirty="0">
                          <a:effectLst/>
                        </a:rPr>
                        <a:t>Создание стенда системы охранно-пожарной сигнализации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 dirty="0">
                          <a:effectLst/>
                        </a:rPr>
                        <a:t>Отработка технологии сварки трением с перемешиванием алюминиевого сплава АК 4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 dirty="0">
                          <a:effectLst/>
                        </a:rPr>
                        <a:t>Измерение остаточных напряжений методом рентгеновской дифракции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700" kern="15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700" kern="150" dirty="0">
                          <a:effectLst/>
                        </a:rPr>
                        <a:t>Анализ современных материалов в авиастроении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700" kern="15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700" kern="15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700" kern="150" dirty="0">
                          <a:effectLst/>
                        </a:rPr>
                        <a:t>Исследование газодинамических характеристик вихревых колец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700" kern="15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700" kern="150" dirty="0">
                          <a:effectLst/>
                        </a:rPr>
                        <a:t>Исследование физических процессов методами численного расчета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700" kern="150" dirty="0">
                          <a:effectLst/>
                        </a:rPr>
                        <a:t> </a:t>
                      </a:r>
                      <a:endParaRPr lang="ru-RU" sz="700" kern="150" dirty="0">
                        <a:effectLst/>
                        <a:latin typeface="Arial"/>
                        <a:ea typeface="Times New Roman"/>
                        <a:cs typeface="Tahoma"/>
                      </a:endParaRPr>
                    </a:p>
                  </a:txBody>
                  <a:tcPr marL="24065" marR="24065" marT="24065" marB="2406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effectLst/>
                        </a:rPr>
                        <a:t>Степаненков Данил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effectLst/>
                        </a:rPr>
                        <a:t>МАОУ"Лицей№2"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effectLst/>
                        </a:rPr>
                        <a:t>Неверов Сергей, Рычкова Анастасия МАОУ"Лицей№2"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effectLst/>
                        </a:rPr>
                        <a:t>Волков Алексей,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effectLst/>
                        </a:rPr>
                        <a:t>Спешилова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effectLst/>
                        </a:rPr>
                        <a:t>Наталья МАОУ"Лицей№2"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effectLst/>
                        </a:rPr>
                        <a:t>Гилев Иван, Чугунов Кирилл, МАОУ «Лицей №2»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7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700" kern="150">
                          <a:effectLst/>
                        </a:rPr>
                        <a:t>Павлов Александр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effectLst/>
                        </a:rPr>
                        <a:t>Лоскутов Владимир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effectLst/>
                        </a:rPr>
                        <a:t>МАОУ «Лицей №2»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>
                          <a:effectLst/>
                        </a:rPr>
                        <a:t> </a:t>
                      </a:r>
                      <a:endParaRPr lang="ru-RU" sz="700" kern="150">
                        <a:effectLst/>
                        <a:latin typeface="Arial"/>
                        <a:ea typeface="Times New Roman"/>
                        <a:cs typeface="Tahoma"/>
                      </a:endParaRPr>
                    </a:p>
                  </a:txBody>
                  <a:tcPr marL="24065" marR="24065" marT="24065" marB="2406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 dirty="0" err="1">
                          <a:effectLst/>
                        </a:rPr>
                        <a:t>Величкова</a:t>
                      </a:r>
                      <a:r>
                        <a:rPr lang="ru-RU" sz="700" kern="150" dirty="0">
                          <a:effectLst/>
                        </a:rPr>
                        <a:t> Любовь Петровна, учитель физики МАОУ «Лицей №2»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 dirty="0">
                          <a:effectLst/>
                        </a:rPr>
                        <a:t>Винокуров Николай Владимирович.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 dirty="0" err="1">
                          <a:effectLst/>
                        </a:rPr>
                        <a:t>мл.н</a:t>
                      </a:r>
                      <a:r>
                        <a:rPr lang="ru-RU" sz="700" kern="150" dirty="0">
                          <a:effectLst/>
                        </a:rPr>
                        <a:t>. сотрудник ПНИПУ, АКФ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 dirty="0" err="1">
                          <a:effectLst/>
                        </a:rPr>
                        <a:t>Бачева</a:t>
                      </a:r>
                      <a:r>
                        <a:rPr lang="ru-RU" sz="700" kern="150" dirty="0">
                          <a:effectLst/>
                        </a:rPr>
                        <a:t> Анна Николаевна, </a:t>
                      </a:r>
                      <a:r>
                        <a:rPr lang="ru-RU" sz="700" kern="150" dirty="0" err="1">
                          <a:effectLst/>
                        </a:rPr>
                        <a:t>к.ф.м.н</a:t>
                      </a:r>
                      <a:r>
                        <a:rPr lang="ru-RU" sz="700" kern="150" dirty="0">
                          <a:effectLst/>
                        </a:rPr>
                        <a:t>. ПНИПУ,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 dirty="0">
                          <a:effectLst/>
                        </a:rPr>
                        <a:t>АКФ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kern="15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700" kern="150" dirty="0">
                          <a:effectLst/>
                        </a:rPr>
                        <a:t>Артемьев Вячеслав Валерьевич, </a:t>
                      </a:r>
                      <a:r>
                        <a:rPr lang="ru-RU" sz="700" kern="150" dirty="0" err="1">
                          <a:effectLst/>
                        </a:rPr>
                        <a:t>гл.спец.образ.центра</a:t>
                      </a:r>
                      <a:r>
                        <a:rPr lang="ru-RU" sz="700" kern="150" dirty="0">
                          <a:effectLst/>
                        </a:rPr>
                        <a:t> авиационных композитных материалов. ПНИПУ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700" kern="15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700" kern="15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700" kern="150" dirty="0" err="1">
                          <a:effectLst/>
                        </a:rPr>
                        <a:t>Павлоградский</a:t>
                      </a:r>
                      <a:r>
                        <a:rPr lang="ru-RU" sz="700" kern="150" dirty="0">
                          <a:effectLst/>
                        </a:rPr>
                        <a:t> В.В., преподаватель ПНИПУ, АКФ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700" kern="15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700" kern="150" dirty="0">
                          <a:effectLst/>
                        </a:rPr>
                        <a:t>Писарев Павел. Аспирант ПНИПУ, АКФ</a:t>
                      </a:r>
                      <a:endParaRPr lang="ru-RU" sz="700" kern="150" dirty="0">
                        <a:effectLst/>
                        <a:latin typeface="Arial"/>
                        <a:ea typeface="Times New Roman"/>
                        <a:cs typeface="Tahoma"/>
                      </a:endParaRPr>
                    </a:p>
                  </a:txBody>
                  <a:tcPr marL="24065" marR="24065" marT="24065" marB="24065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23528" y="383933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/>
              <a:t>СЕКЦИЯ №1.  «Инженерных технологий</a:t>
            </a:r>
            <a:r>
              <a:rPr lang="ru-RU" dirty="0"/>
              <a:t>»,  11ФМ                                                                           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0346712"/>
              </p:ext>
            </p:extLst>
          </p:nvPr>
        </p:nvGraphicFramePr>
        <p:xfrm>
          <a:off x="4927577" y="1484784"/>
          <a:ext cx="3876249" cy="51116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9275"/>
                <a:gridCol w="1551265"/>
                <a:gridCol w="708636"/>
                <a:gridCol w="1377073"/>
              </a:tblGrid>
              <a:tr h="154639"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800" kern="150">
                          <a:effectLst/>
                        </a:rPr>
                        <a:t>№</a:t>
                      </a:r>
                      <a:endParaRPr lang="ru-RU" sz="800" kern="150">
                        <a:effectLst/>
                        <a:latin typeface="Arial"/>
                        <a:ea typeface="Times New Roman"/>
                        <a:cs typeface="Tahoma"/>
                      </a:endParaRPr>
                    </a:p>
                  </a:txBody>
                  <a:tcPr marL="25684" marR="25684" marT="25684" marB="25684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800" kern="150">
                          <a:effectLst/>
                        </a:rPr>
                        <a:t>                     Тема</a:t>
                      </a:r>
                      <a:endParaRPr lang="ru-RU" sz="800" kern="150">
                        <a:effectLst/>
                        <a:latin typeface="Arial"/>
                        <a:ea typeface="Times New Roman"/>
                        <a:cs typeface="Tahoma"/>
                      </a:endParaRPr>
                    </a:p>
                  </a:txBody>
                  <a:tcPr marL="25684" marR="25684" marT="25684" marB="25684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800" kern="150">
                          <a:effectLst/>
                        </a:rPr>
                        <a:t>Фамилия,Имя</a:t>
                      </a:r>
                      <a:endParaRPr lang="ru-RU" sz="800" kern="150">
                        <a:effectLst/>
                        <a:latin typeface="Arial"/>
                        <a:ea typeface="Times New Roman"/>
                        <a:cs typeface="Tahoma"/>
                      </a:endParaRPr>
                    </a:p>
                  </a:txBody>
                  <a:tcPr marL="25684" marR="25684" marT="25684" marB="25684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800" kern="150">
                          <a:effectLst/>
                        </a:rPr>
                        <a:t>Руководитель</a:t>
                      </a:r>
                      <a:endParaRPr lang="ru-RU" sz="800" kern="150">
                        <a:effectLst/>
                        <a:latin typeface="Arial"/>
                        <a:ea typeface="Times New Roman"/>
                        <a:cs typeface="Tahoma"/>
                      </a:endParaRPr>
                    </a:p>
                  </a:txBody>
                  <a:tcPr marL="25684" marR="25684" marT="25684" marB="25684"/>
                </a:tc>
              </a:tr>
              <a:tr h="38880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kern="150">
                          <a:effectLst/>
                        </a:rPr>
                        <a:t>1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8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8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800" kern="150">
                          <a:effectLst/>
                        </a:rPr>
                        <a:t>2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8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8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800" kern="150">
                          <a:effectLst/>
                        </a:rPr>
                        <a:t>3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8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8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8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800" kern="150">
                          <a:effectLst/>
                        </a:rPr>
                        <a:t>4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8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8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800" kern="150">
                          <a:effectLst/>
                        </a:rPr>
                        <a:t>5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8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800" kern="150">
                          <a:effectLst/>
                        </a:rPr>
                        <a:t>6.</a:t>
                      </a:r>
                      <a:endParaRPr lang="ru-RU" sz="800" kern="150">
                        <a:effectLst/>
                        <a:latin typeface="Arial"/>
                        <a:ea typeface="Times New Roman"/>
                        <a:cs typeface="Tahoma"/>
                      </a:endParaRPr>
                    </a:p>
                  </a:txBody>
                  <a:tcPr marL="25684" marR="25684" marT="25684" marB="2568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kern="150">
                          <a:effectLst/>
                        </a:rPr>
                        <a:t>Компьютерный метод исследования диффузии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8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8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800" kern="150">
                          <a:effectLst/>
                        </a:rPr>
                        <a:t>Экспериментальное исследование теплообмена и конвекции в магнитных жидкостях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8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800" kern="150">
                          <a:effectLst/>
                        </a:rPr>
                        <a:t>Сейсмическая активность в Пермском крае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800" kern="150">
                          <a:effectLst/>
                        </a:rPr>
                        <a:t> 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8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800" kern="150">
                          <a:effectLst/>
                        </a:rPr>
                        <a:t>Изменение цвета растения после его облучения тяжелыми металлами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8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8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800" kern="150">
                          <a:effectLst/>
                        </a:rPr>
                        <a:t>Мультивселенная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8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800" kern="150">
                          <a:effectLst/>
                        </a:rPr>
                        <a:t>Колебания пружинного маятника. Создание компьютерной программы для лабораторной работы.</a:t>
                      </a:r>
                      <a:endParaRPr lang="ru-RU" sz="800" kern="150">
                        <a:effectLst/>
                        <a:latin typeface="Arial"/>
                        <a:ea typeface="Times New Roman"/>
                        <a:cs typeface="Tahoma"/>
                      </a:endParaRPr>
                    </a:p>
                  </a:txBody>
                  <a:tcPr marL="25684" marR="25684" marT="25684" marB="2568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kern="150">
                          <a:effectLst/>
                        </a:rPr>
                        <a:t>Кулакова Наталья,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kern="150">
                          <a:effectLst/>
                        </a:rPr>
                        <a:t>Слюняева Анна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kern="150">
                          <a:effectLst/>
                        </a:rPr>
                        <a:t>МАОУ Лицей№2"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kern="150">
                          <a:effectLst/>
                        </a:rPr>
                        <a:t>Козлова Полина, Квицинская Юлия. МАОУ «Лицей №2»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kern="150">
                          <a:effectLst/>
                        </a:rPr>
                        <a:t>Бибичев Андрей, Морозов Александр, МАОУ «Лицей №2»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kern="150">
                          <a:effectLst/>
                        </a:rPr>
                        <a:t>Пищальников Павел, Черноусов Алек-сандр МАОУ «Лицей №2»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8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800" kern="150">
                          <a:effectLst/>
                        </a:rPr>
                        <a:t>Бухтияров Владислав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800" kern="15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800" kern="150">
                          <a:effectLst/>
                        </a:rPr>
                        <a:t>Полиенко Виталий</a:t>
                      </a:r>
                      <a:endParaRPr lang="ru-RU" sz="800" kern="150">
                        <a:effectLst/>
                        <a:latin typeface="Arial"/>
                        <a:ea typeface="Times New Roman"/>
                        <a:cs typeface="Tahoma"/>
                      </a:endParaRPr>
                    </a:p>
                  </a:txBody>
                  <a:tcPr marL="25684" marR="25684" marT="25684" marB="2568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kern="15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kern="150" dirty="0" err="1">
                          <a:effectLst/>
                        </a:rPr>
                        <a:t>Марценюк</a:t>
                      </a:r>
                      <a:r>
                        <a:rPr lang="ru-RU" sz="800" kern="150" dirty="0">
                          <a:effectLst/>
                        </a:rPr>
                        <a:t> Михаил Андреевич,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kern="150" dirty="0" err="1">
                          <a:effectLst/>
                        </a:rPr>
                        <a:t>д.ф.м.н</a:t>
                      </a:r>
                      <a:r>
                        <a:rPr lang="ru-RU" sz="800" kern="150" dirty="0">
                          <a:effectLst/>
                        </a:rPr>
                        <a:t>., профессор, </a:t>
                      </a:r>
                      <a:r>
                        <a:rPr lang="ru-RU" sz="800" kern="150" dirty="0" err="1">
                          <a:effectLst/>
                        </a:rPr>
                        <a:t>зав.кафедрой</a:t>
                      </a:r>
                      <a:endParaRPr lang="ru-RU" sz="800" kern="15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kern="150" dirty="0" err="1">
                          <a:effectLst/>
                        </a:rPr>
                        <a:t>ККСиТ</a:t>
                      </a:r>
                      <a:r>
                        <a:rPr lang="ru-RU" sz="800" kern="150" dirty="0">
                          <a:effectLst/>
                        </a:rPr>
                        <a:t> </a:t>
                      </a:r>
                      <a:r>
                        <a:rPr lang="ru-RU" sz="800" kern="150" dirty="0" err="1">
                          <a:effectLst/>
                        </a:rPr>
                        <a:t>ПГНиУ</a:t>
                      </a:r>
                      <a:r>
                        <a:rPr lang="ru-RU" sz="800" kern="150" dirty="0">
                          <a:effectLst/>
                        </a:rPr>
                        <a:t>, </a:t>
                      </a:r>
                      <a:r>
                        <a:rPr lang="ru-RU" sz="800" kern="150" dirty="0" err="1">
                          <a:effectLst/>
                        </a:rPr>
                        <a:t>физ.фак</a:t>
                      </a:r>
                      <a:r>
                        <a:rPr lang="ru-RU" sz="800" kern="150" dirty="0">
                          <a:effectLst/>
                        </a:rPr>
                        <a:t>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kern="15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kern="15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kern="15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kern="150" dirty="0">
                          <a:effectLst/>
                        </a:rPr>
                        <a:t>Сидоров Александр Сергеевич,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kern="150" dirty="0" err="1">
                          <a:effectLst/>
                        </a:rPr>
                        <a:t>к.ф.м.н</a:t>
                      </a:r>
                      <a:r>
                        <a:rPr lang="ru-RU" sz="800" kern="150" dirty="0">
                          <a:effectLst/>
                        </a:rPr>
                        <a:t>. </a:t>
                      </a:r>
                      <a:r>
                        <a:rPr lang="ru-RU" sz="800" kern="150" dirty="0" err="1">
                          <a:effectLst/>
                        </a:rPr>
                        <a:t>ПГНиУ</a:t>
                      </a:r>
                      <a:r>
                        <a:rPr lang="ru-RU" sz="800" kern="150" dirty="0">
                          <a:effectLst/>
                        </a:rPr>
                        <a:t>. </a:t>
                      </a:r>
                      <a:r>
                        <a:rPr lang="ru-RU" sz="800" kern="150" dirty="0" err="1">
                          <a:effectLst/>
                        </a:rPr>
                        <a:t>физ</a:t>
                      </a:r>
                      <a:r>
                        <a:rPr lang="ru-RU" sz="800" kern="150" dirty="0">
                          <a:effectLst/>
                        </a:rPr>
                        <a:t>..фак.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kern="15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kern="15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kern="15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kern="150" dirty="0">
                          <a:effectLst/>
                        </a:rPr>
                        <a:t>Преподаватель </a:t>
                      </a:r>
                      <a:r>
                        <a:rPr lang="ru-RU" sz="800" kern="150" dirty="0" err="1">
                          <a:effectLst/>
                        </a:rPr>
                        <a:t>ПГНиУ</a:t>
                      </a:r>
                      <a:r>
                        <a:rPr lang="ru-RU" sz="800" kern="150" dirty="0">
                          <a:effectLst/>
                        </a:rPr>
                        <a:t>, геологический факультет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kern="15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kern="15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kern="15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kern="15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kern="150" dirty="0" err="1">
                          <a:effectLst/>
                        </a:rPr>
                        <a:t>Бежина</a:t>
                      </a:r>
                      <a:r>
                        <a:rPr lang="ru-RU" sz="800" kern="150" dirty="0">
                          <a:effectLst/>
                        </a:rPr>
                        <a:t> Ирина Николаевна, учитель информатики МАОУ «Лицей №2»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800" kern="15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800" kern="15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kern="150" dirty="0" err="1">
                          <a:effectLst/>
                        </a:rPr>
                        <a:t>Величкова</a:t>
                      </a:r>
                      <a:r>
                        <a:rPr lang="ru-RU" sz="800" kern="150" dirty="0">
                          <a:effectLst/>
                        </a:rPr>
                        <a:t> Любовь Петровна, учитель физики МАОУ «Лицей №2»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kern="15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kern="150" dirty="0" err="1">
                          <a:effectLst/>
                        </a:rPr>
                        <a:t>Бежина</a:t>
                      </a:r>
                      <a:r>
                        <a:rPr lang="ru-RU" sz="800" kern="150" dirty="0">
                          <a:effectLst/>
                        </a:rPr>
                        <a:t> Ирина Николаевна, учитель информатики МАОУ «Лицей №2»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kern="150" dirty="0" err="1">
                          <a:effectLst/>
                        </a:rPr>
                        <a:t>Величкова</a:t>
                      </a:r>
                      <a:r>
                        <a:rPr lang="ru-RU" sz="800" kern="150" dirty="0">
                          <a:effectLst/>
                        </a:rPr>
                        <a:t> Любовь Петровна, учитель физики МАОУ «Лицей №2»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800" kern="150" dirty="0">
                          <a:effectLst/>
                        </a:rPr>
                        <a:t> </a:t>
                      </a:r>
                    </a:p>
                    <a:p>
                      <a:pPr>
                        <a:spcAft>
                          <a:spcPts val="1000"/>
                        </a:spcAft>
                      </a:pPr>
                      <a:r>
                        <a:rPr lang="ru-RU" sz="800" kern="150" dirty="0">
                          <a:effectLst/>
                        </a:rPr>
                        <a:t> </a:t>
                      </a:r>
                      <a:endParaRPr lang="ru-RU" sz="800" kern="150" dirty="0">
                        <a:effectLst/>
                        <a:latin typeface="Arial"/>
                        <a:ea typeface="Times New Roman"/>
                        <a:cs typeface="Tahoma"/>
                      </a:endParaRPr>
                    </a:p>
                  </a:txBody>
                  <a:tcPr marL="25684" marR="25684" marT="25684" marB="25684"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895528" y="343689"/>
            <a:ext cx="39969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СЕКЦИЯ №2. "ЭКСПЕРИМЕНТАЛЬНОЙ ФИЗИКИ и ПРИКЛАДНОГО ПРОГРАММИРОВАНИЯ "  11 ФМ </a:t>
            </a:r>
          </a:p>
        </p:txBody>
      </p:sp>
    </p:spTree>
    <p:extLst>
      <p:ext uri="{BB962C8B-B14F-4D97-AF65-F5344CB8AC3E}">
        <p14:creationId xmlns:p14="http://schemas.microsoft.com/office/powerpoint/2010/main" xmlns="" val="2288144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404664"/>
            <a:ext cx="7772400" cy="1470025"/>
          </a:xfrm>
        </p:spPr>
        <p:txBody>
          <a:bodyPr>
            <a:noAutofit/>
          </a:bodyPr>
          <a:lstStyle/>
          <a:p>
            <a:r>
              <a:rPr lang="ru-RU" sz="2800" dirty="0" smtClean="0"/>
              <a:t>За активное участие в научно-техническом творчестве молодежи и пропаганде идей космонавтики награжден золотой медалью лауреата «Космонавтика ХХ</a:t>
            </a:r>
            <a:r>
              <a:rPr lang="en-US" sz="2800" dirty="0" smtClean="0"/>
              <a:t>I </a:t>
            </a:r>
            <a:r>
              <a:rPr lang="ru-RU" sz="2800" dirty="0" smtClean="0"/>
              <a:t>века</a:t>
            </a:r>
            <a:endParaRPr lang="ru-RU" sz="2800" dirty="0"/>
          </a:p>
        </p:txBody>
      </p:sp>
      <p:pic>
        <p:nvPicPr>
          <p:cNvPr id="8194" name="Picture 2" descr="C:\Users\Владелец\Desktop\МЕТОД.МАТЕР\2017-2018 Повышение квалификации. Сертифи\2015\Золотая медаль лауреата Космонавтика ХХ1 века\Удостоверение лицевая сторон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029611"/>
            <a:ext cx="6516216" cy="4613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4570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Владелец\Desktop\МЕТОД.МАТЕР\2017-2018 Повышение квалификации. Сертифи\2015\Золотая медаль лауреата Космонавтика ХХ1 века\Удостоверение Лоскутов Владимир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4248472" cy="3028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Владелец\Desktop\МЕТОД.МАТЕР\2017-2018 Повышение квалификации. Сертифи\2015\Золотая медаль лауреата Космонавтика ХХ1 века\Удостоверение Павлов Александр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02656" y="116633"/>
            <a:ext cx="4225319" cy="3028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Владелец\Desktop\МЕТОД.МАТЕР\2017-2018 Повышение квалификации. Сертифи\2015\Золотая медаль лауреата Космонавтика ХХ1 века\Удостоверение Рычкова Анастасия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8010" y="3297359"/>
            <a:ext cx="4307120" cy="3070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Владелец\Desktop\МЕТОД.МАТЕР\2017-2018 Повышение квалификации. Сертифи\2015\Золотая медаль лауреата Космонавтика ХХ1 века\Удостоверение Спешилова Наталья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02656" y="3304459"/>
            <a:ext cx="4338276" cy="3071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8471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МЕДАЛЬ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4664"/>
            <a:ext cx="7835101" cy="5940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77628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097" name="Рисунок 1" descr="грамота2 космос"/>
          <p:cNvPicPr>
            <a:picLocks noChangeAspect="1" noChangeArrowheads="1"/>
          </p:cNvPicPr>
          <p:nvPr/>
        </p:nvPicPr>
        <p:blipFill>
          <a:blip r:embed="rId2" cstate="print">
            <a:lum bright="-4000" contrast="1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4369" y="414119"/>
            <a:ext cx="4097631" cy="5946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7534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100" name="Рисунок 2" descr="C:\Documents and Settings\Admin\Мои документы\Мои рисунки\Люба космос\грамота1 космос.JPG"/>
          <p:cNvPicPr>
            <a:picLocks noChangeAspect="1" noChangeArrowheads="1"/>
          </p:cNvPicPr>
          <p:nvPr/>
        </p:nvPicPr>
        <p:blipFill>
          <a:blip r:embed="rId3" cstate="print">
            <a:lum bright="-8000" contrast="1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14119"/>
            <a:ext cx="4123323" cy="5940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17529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1" descr="C:\Documents and Settings\Admin\Мои документы\Мои рисунки\Люба космос\грамота102 космос.JPG"/>
          <p:cNvPicPr>
            <a:picLocks noChangeAspect="1" noChangeArrowheads="1"/>
          </p:cNvPicPr>
          <p:nvPr/>
        </p:nvPicPr>
        <p:blipFill>
          <a:blip r:embed="rId2" cstate="print">
            <a:lum bright="-8000" contrast="12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4" y="188640"/>
            <a:ext cx="4393942" cy="6173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Рисунок 2" descr="C:\Documents and Settings\Admin\Мои документы\Мои рисунки\Люба космос\грамота103 космос.JPG"/>
          <p:cNvPicPr>
            <a:picLocks noChangeAspect="1" noChangeArrowheads="1"/>
          </p:cNvPicPr>
          <p:nvPr/>
        </p:nvPicPr>
        <p:blipFill>
          <a:blip r:embed="rId3" cstate="print">
            <a:lum bright="-8000" contrast="14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3456" y="188639"/>
            <a:ext cx="4278091" cy="6173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122209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857620" y="385762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/>
              <a:t> А на память самим ребятам остались вот эти фотографии. На одной из них – класс физиков с космонавтом в центре, на другой – Коваленок В.В. крупным планом в полной космической экипировке и его автограф, подаренный в Пермском планетарии 27 октября 2005 года.</a:t>
            </a:r>
          </a:p>
        </p:txBody>
      </p:sp>
      <p:pic>
        <p:nvPicPr>
          <p:cNvPr id="3074" name="Picture 2" descr="Отредактированный Р10100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356354"/>
            <a:ext cx="4500594" cy="3381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000108"/>
            <a:ext cx="3294332" cy="4804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094292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792088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«</a:t>
            </a:r>
            <a:r>
              <a:rPr lang="ru-RU" dirty="0"/>
              <a:t>Для творческой деятельности обязателен </a:t>
            </a:r>
            <a:r>
              <a:rPr lang="ru-RU" dirty="0" smtClean="0"/>
              <a:t> </a:t>
            </a:r>
            <a:r>
              <a:rPr lang="ru-RU" sz="2400" u="sng" dirty="0" smtClean="0"/>
              <a:t>широкий </a:t>
            </a:r>
            <a:r>
              <a:rPr lang="ru-RU" sz="2400" u="sng" dirty="0"/>
              <a:t>кругозор</a:t>
            </a:r>
            <a:r>
              <a:rPr lang="ru-RU" dirty="0"/>
              <a:t>, </a:t>
            </a:r>
            <a:r>
              <a:rPr lang="ru-RU" sz="2000" b="1" u="sng" dirty="0"/>
              <a:t>знакомство со многими областями знания и культуры</a:t>
            </a:r>
            <a:r>
              <a:rPr lang="ru-RU" dirty="0"/>
              <a:t>, расширяющие </a:t>
            </a:r>
            <a:r>
              <a:rPr lang="ru-RU" b="1" i="1" dirty="0"/>
              <a:t>возможности выбора нужной аналогии</a:t>
            </a:r>
            <a:r>
              <a:rPr lang="ru-RU" dirty="0"/>
              <a:t>. </a:t>
            </a:r>
            <a:r>
              <a:rPr lang="ru-RU" sz="2000" b="1" u="sng" dirty="0"/>
              <a:t>Научно-популярная, фантастическая</a:t>
            </a:r>
            <a:r>
              <a:rPr lang="ru-RU" dirty="0"/>
              <a:t> и, возможно, детективная </a:t>
            </a:r>
            <a:r>
              <a:rPr lang="ru-RU" sz="2000" b="1" u="sng" dirty="0"/>
              <a:t>литература нужна</a:t>
            </a:r>
            <a:r>
              <a:rPr lang="ru-RU" dirty="0"/>
              <a:t> не только широким массам, но и </a:t>
            </a:r>
            <a:r>
              <a:rPr lang="ru-RU" sz="2000" b="1" u="sng" dirty="0"/>
              <a:t>ученым</a:t>
            </a:r>
            <a:r>
              <a:rPr lang="ru-RU" dirty="0"/>
              <a:t> для профессиональной работы </a:t>
            </a:r>
            <a:r>
              <a:rPr lang="ru-RU" sz="2000" b="1" u="sng" dirty="0"/>
              <a:t>как источник идей</a:t>
            </a:r>
            <a:r>
              <a:rPr lang="ru-RU" dirty="0"/>
              <a:t>. Столь же </a:t>
            </a:r>
            <a:r>
              <a:rPr lang="ru-RU" sz="2000" b="1" u="sng" dirty="0"/>
              <a:t>обязательно знакомство с искусством и художественной литературой </a:t>
            </a:r>
            <a:r>
              <a:rPr lang="ru-RU" dirty="0"/>
              <a:t>своей эпохи. Тот, кто полностью погрузился в узкую научную область, лишает себя </a:t>
            </a:r>
            <a:r>
              <a:rPr lang="ru-RU" sz="2000" b="1" u="sng" dirty="0"/>
              <a:t>источника аналогий</a:t>
            </a:r>
            <a:r>
              <a:rPr lang="ru-RU" dirty="0"/>
              <a:t>. Некоторое время он может продержаться на старом запасе, но потом запас оскудевает и наступает творческое </a:t>
            </a:r>
            <a:r>
              <a:rPr lang="ru-RU" dirty="0" smtClean="0"/>
              <a:t>бесплодие».</a:t>
            </a:r>
            <a:endParaRPr lang="ru-RU" dirty="0"/>
          </a:p>
        </p:txBody>
      </p:sp>
      <p:pic>
        <p:nvPicPr>
          <p:cNvPr id="1026" name="Picture 2" descr="http://900igr.net/up/datas/221807/0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165" y="3660225"/>
            <a:ext cx="3072340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9281" y="5964481"/>
            <a:ext cx="74891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Долгожители </a:t>
            </a:r>
            <a:r>
              <a:rPr lang="ru-RU" sz="2400" dirty="0"/>
              <a:t>- люди творческие и деятельные proza.ru</a:t>
            </a:r>
          </a:p>
        </p:txBody>
      </p:sp>
      <p:pic>
        <p:nvPicPr>
          <p:cNvPr id="1028" name="Picture 4" descr="https://pbs.twimg.com/media/DQ7nMItXkAAORlj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832" y="3356992"/>
            <a:ext cx="4531451" cy="2546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76022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/>
              <a:t>Краевой образовательный  проект «Инженерное моделирование и создание материального объекта</a:t>
            </a:r>
            <a:r>
              <a:rPr lang="ru-RU" b="1" dirty="0" smtClean="0"/>
              <a:t>» (2015-2016 </a:t>
            </a:r>
            <a:r>
              <a:rPr lang="ru-RU" b="1" dirty="0" err="1" smtClean="0"/>
              <a:t>уч.г</a:t>
            </a:r>
            <a:r>
              <a:rPr lang="ru-RU" b="1" dirty="0" smtClean="0"/>
              <a:t> .)</a:t>
            </a:r>
          </a:p>
          <a:p>
            <a:pPr algn="ctr"/>
            <a:r>
              <a:rPr lang="ru-RU" b="1" dirty="0" smtClean="0"/>
              <a:t>10 ФМ</a:t>
            </a:r>
            <a:endParaRPr lang="ru-RU" b="1" dirty="0"/>
          </a:p>
        </p:txBody>
      </p:sp>
      <p:pic>
        <p:nvPicPr>
          <p:cNvPr id="3074" name="Picture 2" descr="C:\Users\Владелец\Desktop\МЕТОД.МАТЕР\2017-2018 Повышение квалификации. Сертифи\грамоты 2016 проект\Благодарственное письмо л.п.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17333" y="332656"/>
            <a:ext cx="3857058" cy="5417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2276872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/>
              <a:t> В краевом образовательном проекте приняли участие 26  учеников (24 – из 10 физико-математического класса и 2 – из 10 химического). В </a:t>
            </a:r>
            <a:r>
              <a:rPr lang="en-US" b="1" dirty="0"/>
              <a:t>I</a:t>
            </a:r>
            <a:r>
              <a:rPr lang="ru-RU" b="1" dirty="0"/>
              <a:t> полугодии учащиеся начали обучение в пяти образовательных модулях:  </a:t>
            </a:r>
            <a:endParaRPr lang="ru-RU" b="1" dirty="0" smtClean="0"/>
          </a:p>
          <a:p>
            <a:r>
              <a:rPr lang="ru-RU" b="1" dirty="0" smtClean="0"/>
              <a:t>1</a:t>
            </a:r>
            <a:r>
              <a:rPr lang="ru-RU" b="1" dirty="0"/>
              <a:t>. «Математическое моделирование физических процессов», </a:t>
            </a:r>
            <a:endParaRPr lang="ru-RU" dirty="0"/>
          </a:p>
          <a:p>
            <a:r>
              <a:rPr lang="ru-RU" b="1" dirty="0"/>
              <a:t>2. «3</a:t>
            </a:r>
            <a:r>
              <a:rPr lang="en-US" b="1" dirty="0"/>
              <a:t>D</a:t>
            </a:r>
            <a:r>
              <a:rPr lang="ru-RU" b="1" dirty="0"/>
              <a:t>-моделирование»,</a:t>
            </a:r>
            <a:endParaRPr lang="ru-RU" dirty="0"/>
          </a:p>
          <a:p>
            <a:r>
              <a:rPr lang="ru-RU" b="1" dirty="0"/>
              <a:t>3. «Основы ракетостроения»,</a:t>
            </a:r>
            <a:endParaRPr lang="ru-RU" dirty="0"/>
          </a:p>
          <a:p>
            <a:r>
              <a:rPr lang="ru-RU" b="1" dirty="0"/>
              <a:t>4. «Прикладная химия»,</a:t>
            </a:r>
            <a:endParaRPr lang="ru-RU" dirty="0"/>
          </a:p>
          <a:p>
            <a:r>
              <a:rPr lang="ru-RU" b="1" dirty="0"/>
              <a:t>5. «Экономика инноваций».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3593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Владелец\Desktop\МЕТОД.МАТЕР\2017-2018 Повышение квалификации. Сертифи\грамоты 2016 проект\диплом 3 степен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908720"/>
            <a:ext cx="3456384" cy="4821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Владелец\Desktop\МЕТОД.МАТЕР\2017-2018 Повышение квалификации. Сертифи\грамоты 2016 проект\сертификат лучшая защит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311963"/>
            <a:ext cx="4747279" cy="3453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75290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Владелец\Desktop\МЕТОД.МАТЕР\2017-2018 Повышение квалификации. Сертифи\грамоты 2016 проект\сертификат лучшая защит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0858" y="188640"/>
            <a:ext cx="8576218" cy="6239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57105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Владелец\Desktop\МЕТОД.МАТЕР\2017-2018 Повышение квалификации. Сертифи\грамоты 2016 проект\диплом 3 степен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1690" y="487167"/>
            <a:ext cx="1315974" cy="1835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Владелец\Desktop\МЕТОД.МАТЕР\2017-2018 Повышение квалификации. Сертифи\грамоты 2016 проект\Диплом Гришин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531283"/>
            <a:ext cx="1289001" cy="1820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Владелец\Desktop\МЕТОД.МАТЕР\2017-2018 Повышение квалификации. Сертифи\грамоты 2016 проект\Диплом Клайн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3069" y="564967"/>
            <a:ext cx="1255093" cy="1762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Владелец\Desktop\МЕТОД.МАТЕР\2017-2018 Повышение квалификации. Сертифи\грамоты 2016 проект\Диплом Коган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531283"/>
            <a:ext cx="1255092" cy="1762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Владелец\Desktop\МЕТОД.МАТЕР\2017-2018 Повышение квалификации. Сертифи\грамоты 2016 проект\Диплом Кокшаров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931" y="2636912"/>
            <a:ext cx="1354258" cy="191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Владелец\Desktop\МЕТОД.МАТЕР\2017-2018 Повышение квалификации. Сертифи\грамоты 2016 проект\Диплом Крылосова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578812"/>
            <a:ext cx="1364314" cy="1916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Владелец\Desktop\МЕТОД.МАТЕР\2017-2018 Повышение квалификации. Сертифи\грамоты 2016 проект\Диплом Мастюгин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8343" y="2636913"/>
            <a:ext cx="1288620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C:\Users\Владелец\Desktop\МЕТОД.МАТЕР\2017-2018 Повышение квалификации. Сертифи\грамоты 2016 проект\Диплом Осмоловский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611672"/>
            <a:ext cx="1289182" cy="1810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C:\Users\Владелец\Desktop\МЕТОД.МАТЕР\2017-2018 Повышение квалификации. Сертифи\грамоты 2016 проект\Диплом Рогачук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1301" y="4732487"/>
            <a:ext cx="1281550" cy="1810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C:\Users\Владелец\Desktop\МЕТОД.МАТЕР\2017-2018 Повышение квалификации. Сертифи\грамоты 2016 проект\Диплом Тарасов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59653" y="4701287"/>
            <a:ext cx="1340357" cy="1872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7" name="Picture 11" descr="C:\Users\Владелец\Desktop\МЕТОД.МАТЕР\2017-2018 Повышение квалификации. Сертифи\грамоты 2016 проект\Диплом Юматов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22222" y="4701287"/>
            <a:ext cx="1355329" cy="1914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C:\Users\Владелец\Desktop\МЕТОД.МАТЕР\2017-2018 Повышение квалификации. Сертифи\грамоты 2016 проект\Чемоданов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4441" y="4732487"/>
            <a:ext cx="1331412" cy="1880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84130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ладелец\Desktop\ДИПЛОМЫ РКФ\Диплом Величкова Л.П. 20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9" y="476672"/>
            <a:ext cx="4122036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Владелец\Desktop\ДИПЛОМЫ РКФ\ДИПЛОМ ФКР 20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40825" y="477889"/>
            <a:ext cx="3915651" cy="5687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72076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www.psu.ru/files/images/news/!2017/03-16_1/1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420888"/>
            <a:ext cx="3528392" cy="3528392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Летняя практика в ПГНИУ </a:t>
            </a:r>
            <a:r>
              <a:rPr lang="ru-RU" sz="3200" dirty="0" smtClean="0"/>
              <a:t>2018</a:t>
            </a:r>
            <a:endParaRPr lang="ru-RU" sz="32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251520" y="1484784"/>
            <a:ext cx="8219256" cy="750887"/>
          </a:xfrm>
        </p:spPr>
        <p:txBody>
          <a:bodyPr>
            <a:normAutofit/>
          </a:bodyPr>
          <a:lstStyle/>
          <a:p>
            <a:r>
              <a:rPr lang="ru-RU" b="1" dirty="0" smtClean="0"/>
              <a:t>             ПГНИУ    +    МАОУ «</a:t>
            </a:r>
            <a:r>
              <a:rPr lang="en-US" b="1" dirty="0" smtClean="0"/>
              <a:t> </a:t>
            </a:r>
            <a:r>
              <a:rPr lang="ru-RU" b="1" dirty="0" smtClean="0"/>
              <a:t>Лицей </a:t>
            </a:r>
            <a:r>
              <a:rPr lang="en-US" b="1" dirty="0" smtClean="0"/>
              <a:t>N</a:t>
            </a:r>
            <a:r>
              <a:rPr lang="ru-RU" b="1" dirty="0" smtClean="0"/>
              <a:t> 2</a:t>
            </a:r>
            <a:r>
              <a:rPr lang="en-US" b="1" dirty="0" smtClean="0"/>
              <a:t> </a:t>
            </a:r>
            <a:r>
              <a:rPr lang="ru-RU" b="1" dirty="0" smtClean="0"/>
              <a:t>» </a:t>
            </a:r>
            <a:r>
              <a:rPr lang="en-US" b="1" dirty="0" smtClean="0"/>
              <a:t> </a:t>
            </a:r>
            <a:r>
              <a:rPr lang="ru-RU" b="1" dirty="0" smtClean="0"/>
              <a:t>= </a:t>
            </a:r>
            <a:r>
              <a:rPr lang="en-US" b="1" dirty="0" smtClean="0"/>
              <a:t> </a:t>
            </a:r>
            <a:r>
              <a:rPr lang="ru-RU" b="1" dirty="0" smtClean="0"/>
              <a:t>ДРУЖБА</a:t>
            </a:r>
            <a:endParaRPr lang="ru-RU" b="1" dirty="0"/>
          </a:p>
        </p:txBody>
      </p:sp>
      <p:pic>
        <p:nvPicPr>
          <p:cNvPr id="11266" name="Picture 2" descr="https://avatars.mds.yandex.net/get-altay/372953/2a0000015e2c829a37177e27c53ff01f5efe/XX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2420888"/>
            <a:ext cx="4704523" cy="35283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866717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3275602"/>
            <a:ext cx="4776531" cy="3582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23883" b="9255"/>
          <a:stretch>
            <a:fillRect/>
          </a:stretch>
        </p:blipFill>
        <p:spPr bwMode="auto">
          <a:xfrm>
            <a:off x="611560" y="3501008"/>
            <a:ext cx="3456384" cy="309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 descr="https://pp.userapi.com/c846123/v846123249/778b7/RFLSORFu3zg.jpg"/>
          <p:cNvPicPr>
            <a:picLocks noChangeAspect="1" noChangeArrowheads="1"/>
          </p:cNvPicPr>
          <p:nvPr/>
        </p:nvPicPr>
        <p:blipFill>
          <a:blip r:embed="rId4" cstate="print"/>
          <a:srcRect r="54921"/>
          <a:stretch>
            <a:fillRect/>
          </a:stretch>
        </p:blipFill>
        <p:spPr bwMode="auto">
          <a:xfrm>
            <a:off x="611560" y="188640"/>
            <a:ext cx="1944216" cy="3234510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2699792" y="0"/>
            <a:ext cx="5951838" cy="3200400"/>
          </a:xfrm>
        </p:spPr>
        <p:txBody>
          <a:bodyPr>
            <a:normAutofit/>
          </a:bodyPr>
          <a:lstStyle/>
          <a:p>
            <a:r>
              <a:rPr lang="ru-RU" sz="2200" dirty="0" smtClean="0"/>
              <a:t>Основы робототехники и интеллектуальных систем</a:t>
            </a:r>
            <a:br>
              <a:rPr lang="ru-RU" sz="2200" dirty="0" smtClean="0"/>
            </a:br>
            <a:r>
              <a:rPr lang="ru-RU" sz="2200" dirty="0" smtClean="0"/>
              <a:t> навыки и знания о создании роботов на основе микроконтроллеров </a:t>
            </a:r>
            <a:r>
              <a:rPr lang="ru-RU" sz="2200" dirty="0" err="1" smtClean="0"/>
              <a:t>Arduino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 устройство и программирование микроконтроллеров </a:t>
            </a:r>
            <a:r>
              <a:rPr lang="ru-RU" sz="2200" dirty="0" err="1" smtClean="0"/>
              <a:t>Arduino</a:t>
            </a:r>
            <a:r>
              <a:rPr lang="ru-RU" sz="2200" dirty="0" smtClean="0"/>
              <a:t> применение аналоговых и цифровых датчиков, двигателей, устройств для передачи данных 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xmlns="" val="139340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etr\Desktop\ФИЛМ ЛЕТНЯЯ ПРАКТИКА\ФОТО К ФИЛЬМУ\IMG0333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052736"/>
            <a:ext cx="2700300" cy="3600400"/>
          </a:xfrm>
          <a:prstGeom prst="rect">
            <a:avLst/>
          </a:prstGeom>
          <a:noFill/>
        </p:spPr>
      </p:pic>
      <p:pic>
        <p:nvPicPr>
          <p:cNvPr id="1027" name="Picture 3" descr="C:\Users\Petr\Desktop\ФИЛМ ЛЕТНЯЯ ПРАКТИКА\ФОТО К ФИЛЬМУ\IMG0340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1052736"/>
            <a:ext cx="2790056" cy="3720075"/>
          </a:xfrm>
          <a:prstGeom prst="rect">
            <a:avLst/>
          </a:prstGeom>
          <a:noFill/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908720"/>
            <a:ext cx="2286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4101074"/>
            <a:ext cx="1997968" cy="2663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8229600" cy="63549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ПОЖАРНАЯ СИГНАЛИЗАЦИЯ</a:t>
            </a:r>
            <a:endParaRPr lang="ru-RU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5724128" y="5805264"/>
            <a:ext cx="2952328" cy="601358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+ </a:t>
            </a:r>
            <a:r>
              <a:rPr lang="ru-RU" dirty="0" smtClean="0"/>
              <a:t>3</a:t>
            </a:r>
            <a:r>
              <a:rPr lang="en-US" dirty="0" smtClean="0"/>
              <a:t>D - </a:t>
            </a:r>
            <a:r>
              <a:rPr lang="ru-RU" dirty="0" smtClean="0"/>
              <a:t>моделирование</a:t>
            </a:r>
            <a:endParaRPr lang="ru-RU" dirty="0"/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584" y="4869160"/>
            <a:ext cx="2208581" cy="1709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813113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908720"/>
            <a:ext cx="2123982" cy="2831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3861048"/>
            <a:ext cx="2141984" cy="2855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836712"/>
            <a:ext cx="2141984" cy="2855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7904" y="3861048"/>
            <a:ext cx="216024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6216" y="764704"/>
            <a:ext cx="2141984" cy="2855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259632" y="188640"/>
            <a:ext cx="5976664" cy="491480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ВПЕРЕД…, НАЗАД…, ПОВОРОТЫ …</a:t>
            </a:r>
            <a:endParaRPr lang="ru-RU" sz="2800" dirty="0"/>
          </a:p>
        </p:txBody>
      </p:sp>
      <p:sp>
        <p:nvSpPr>
          <p:cNvPr id="8" name="Текст 3"/>
          <p:cNvSpPr txBox="1">
            <a:spLocks/>
          </p:cNvSpPr>
          <p:nvPr/>
        </p:nvSpPr>
        <p:spPr>
          <a:xfrm>
            <a:off x="0" y="4797152"/>
            <a:ext cx="3240360" cy="1080120"/>
          </a:xfrm>
          <a:prstGeom prst="rect">
            <a:avLst/>
          </a:prstGeom>
        </p:spPr>
        <p:txBody>
          <a:bodyPr vert="horz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РАДИОУПРАВЛЯЕМЫЙ</a:t>
            </a:r>
          </a:p>
          <a:p>
            <a:pPr lvl="0" algn="ctr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АВТОМОБИЛЬ НА МИКРОКОНТРОЛЛЕРЕ</a:t>
            </a:r>
          </a:p>
          <a:p>
            <a:pPr lvl="0" algn="ctr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sz="4400" dirty="0" err="1" smtClean="0"/>
              <a:t>Arduino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lvl="0" algn="ctr">
              <a:spcBef>
                <a:spcPct val="20000"/>
              </a:spcBef>
              <a:buClr>
                <a:schemeClr val="tx1">
                  <a:shade val="95000"/>
                </a:schemeClr>
              </a:buClr>
              <a:buSzPct val="65000"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7879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E:\ФОТО\ФЕСТИВАЛЬ НАУЧНОЙ ФАНТАСТИКИ 2017\фестиваль 20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5564" y="2424013"/>
            <a:ext cx="5456556" cy="3638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9505" y="188640"/>
            <a:ext cx="7772400" cy="1470025"/>
          </a:xfrm>
        </p:spPr>
        <p:txBody>
          <a:bodyPr/>
          <a:lstStyle/>
          <a:p>
            <a:r>
              <a:rPr lang="ru-RU" dirty="0" smtClean="0"/>
              <a:t>ПГНИУ, ФЕСТИВАЛЬ НАУЧНОЙ ФАНТАСТИКИ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2582" y="1631287"/>
            <a:ext cx="60486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Выставка-конкурс </a:t>
            </a:r>
            <a:r>
              <a:rPr lang="ru-RU" sz="2800" dirty="0"/>
              <a:t>робототехники</a:t>
            </a:r>
          </a:p>
        </p:txBody>
      </p:sp>
      <p:pic>
        <p:nvPicPr>
          <p:cNvPr id="6" name="Picture 3" descr="C:\Users\4227~1\AppData\Local\Temp\Rar$DIa0.077\IMG_20181013_1244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293096"/>
            <a:ext cx="2928325" cy="2196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4227~1\AppData\Local\Temp\Rar$DIa0.756\IMG_20181013_12565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55731" y="1881954"/>
            <a:ext cx="2912746" cy="218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6671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resent5.com/presentation/53621199_37822697/image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09928" y="4545618"/>
            <a:ext cx="2664296" cy="1998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260648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Советский, российский ученый-конструктор, академик РАН, доктор технических наук Борис Евсеевич Черток (1912–2011) не дожил до своего 100 летнего юбилея два с половиной месяца. 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1844824"/>
            <a:ext cx="5940152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Секретный сотрудник засекреченной отрасли, соратник легендарного С.П. Королева, он вышел из тени, только когда ему было уже за 80 лет. </a:t>
            </a:r>
            <a:br>
              <a:rPr lang="ru-RU" sz="1400" dirty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>Более полувека движением почти всех отечественных космических кораблей, спутников, межпланетных станций на орбите «управляла конструкторская мысль» Б.Е. Чертока. </a:t>
            </a:r>
            <a:br>
              <a:rPr lang="ru-RU" sz="1400" dirty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b="1" dirty="0"/>
              <a:t>Итогом его плодотворной научной и инженерной деятельности стала книга «Ракеты и люди» – четырехтомная энцикло</a:t>
            </a:r>
            <a:r>
              <a:rPr lang="ru-RU" sz="1400" dirty="0"/>
              <a:t>пе</a:t>
            </a:r>
            <a:r>
              <a:rPr lang="ru-RU" sz="1400" b="1" dirty="0"/>
              <a:t>дия</a:t>
            </a:r>
            <a:r>
              <a:rPr lang="ru-RU" sz="1400" dirty="0"/>
              <a:t> обо всех тайнах советской космонавтики, повествование о том, как и с кем, создавалась эта современная отрасль экономики. </a:t>
            </a:r>
            <a:br>
              <a:rPr lang="ru-RU" sz="1400" dirty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>Осведомленность автора и его феноменальная память поразили даже наших бывших соперников по космической гонке. Американское космическое агентство НАСА перевело и издало четырехтомник на английском языке. </a:t>
            </a:r>
            <a:r>
              <a:rPr lang="ru-RU" sz="1400" b="1" dirty="0"/>
              <a:t>Теперь монография «Ракеты и люди» – настольная книга специалистов Американского космического агентства</a:t>
            </a:r>
            <a:r>
              <a:rPr lang="ru-RU" sz="1400" dirty="0"/>
              <a:t>. </a:t>
            </a:r>
            <a:br>
              <a:rPr lang="ru-RU" sz="1400" dirty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>Как и многие другие долгожители, Б.Е. Черток работал до конца своей жизни. </a:t>
            </a:r>
            <a:r>
              <a:rPr lang="ru-RU" sz="1400" b="1" dirty="0"/>
              <a:t>В ракетно-космической корпорации НПО «Энергия» он был заместителем всех главных и генеральных конструкторов до 80 лет</a:t>
            </a:r>
            <a:r>
              <a:rPr lang="ru-RU" sz="1400" dirty="0"/>
              <a:t>. Затем там же работал главным научным консультантом по системам управления. Читал лекции студентам.</a:t>
            </a:r>
          </a:p>
        </p:txBody>
      </p:sp>
      <p:pic>
        <p:nvPicPr>
          <p:cNvPr id="2052" name="Picture 4" descr="http://cemeterychelny.ucoz.ru/screens1/chertok_boris_evseevich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76672"/>
            <a:ext cx="3203848" cy="3672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51099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s://pp.userapi.com/c846416/v846416198/10f393/WNhrq3OoXs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1282" y="1731711"/>
            <a:ext cx="3345228" cy="2506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pp.userapi.com/c846416/v846416198/10f3c5/ns021gTg9f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439257"/>
            <a:ext cx="3096344" cy="2317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554252" y="3776353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/>
              <a:t>Лекции о робототехнике, мастер-классы по криптографии, программированию и «заморозке </a:t>
            </a:r>
            <a:r>
              <a:rPr lang="ru-RU" b="1" dirty="0" smtClean="0"/>
              <a:t>света».</a:t>
            </a:r>
            <a:r>
              <a:rPr lang="ru-RU" b="1" dirty="0"/>
              <a:t>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427985" y="4699683"/>
            <a:ext cx="41044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Интеллектуальной игра </a:t>
            </a:r>
            <a:r>
              <a:rPr lang="ru-RU" dirty="0"/>
              <a:t>«</a:t>
            </a:r>
            <a:r>
              <a:rPr lang="ru-RU" dirty="0" err="1" smtClean="0"/>
              <a:t>Катакана</a:t>
            </a:r>
            <a:r>
              <a:rPr lang="ru-RU" dirty="0" smtClean="0"/>
              <a:t>»  в формате </a:t>
            </a:r>
            <a:r>
              <a:rPr lang="ru-RU" dirty="0"/>
              <a:t>«Что? Где? Когда?»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194213" y="5336257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/>
              <a:t>Конкурс научно-исследовательских </a:t>
            </a:r>
            <a:r>
              <a:rPr lang="ru-RU" dirty="0" err="1" smtClean="0"/>
              <a:t>проек-тов</a:t>
            </a:r>
            <a:r>
              <a:rPr lang="ru-RU" dirty="0" smtClean="0"/>
              <a:t>  </a:t>
            </a:r>
            <a:r>
              <a:rPr lang="ru-RU" dirty="0"/>
              <a:t>в </a:t>
            </a:r>
            <a:r>
              <a:rPr lang="ru-RU" dirty="0" smtClean="0"/>
              <a:t>формате «</a:t>
            </a:r>
            <a:r>
              <a:rPr lang="ru-RU" dirty="0" err="1" smtClean="0"/>
              <a:t>Хакатона</a:t>
            </a:r>
            <a:r>
              <a:rPr lang="ru-RU" dirty="0" smtClean="0"/>
              <a:t>», </a:t>
            </a:r>
            <a:r>
              <a:rPr lang="ru-RU" dirty="0"/>
              <a:t>марафона по воплощению идей и разработке </a:t>
            </a:r>
            <a:r>
              <a:rPr lang="ru-RU" dirty="0" err="1" smtClean="0"/>
              <a:t>прило-жений</a:t>
            </a:r>
            <a:r>
              <a:rPr lang="ru-RU" dirty="0" smtClean="0"/>
              <a:t> </a:t>
            </a:r>
            <a:r>
              <a:rPr lang="ru-RU" dirty="0"/>
              <a:t>в ограниченный временной срок.</a:t>
            </a:r>
          </a:p>
        </p:txBody>
      </p:sp>
      <p:pic>
        <p:nvPicPr>
          <p:cNvPr id="4104" name="Picture 8" descr="http://www.psu.ru/files/images/news/!2018/10-05_3/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1282" y="4302306"/>
            <a:ext cx="3558629" cy="237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23529" y="124842"/>
            <a:ext cx="844268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В 2014 году на конкурсе «</a:t>
            </a:r>
            <a:r>
              <a:rPr lang="ru-RU" sz="2000" b="1" dirty="0" err="1"/>
              <a:t>Суперпервокурсник</a:t>
            </a:r>
            <a:r>
              <a:rPr lang="ru-RU" sz="2000" b="1" dirty="0"/>
              <a:t>» команда студентов физического факультета ПГНИУ представила проект «Фестиваль Научной Фантастики» и заняла первое место. Этот проект был нацелен на то, чтобы развивать интерес школьников к </a:t>
            </a:r>
            <a:r>
              <a:rPr lang="ru-RU" sz="2000" b="1"/>
              <a:t>естественнонаучным </a:t>
            </a:r>
            <a:r>
              <a:rPr lang="ru-RU" sz="2000" b="1" smtClean="0"/>
              <a:t>специальностям</a:t>
            </a:r>
            <a:r>
              <a:rPr lang="ru-RU" sz="2000" b="1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xmlns="" val="372075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4227~1\AppData\Local\Temp\Rar$DIa0.300\IMG_20181013_1542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0566" y="908720"/>
            <a:ext cx="3579862" cy="4773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4227~1\AppData\Local\Temp\Rar$DIa0.638\IMG_20181013_15245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88640"/>
            <a:ext cx="4572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4227~1\AppData\Local\Temp\Rar$DIa0.393\IMG_20181013_15244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35996" y="3766886"/>
            <a:ext cx="3923928" cy="2942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71569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4227~1\AppData\Local\Temp\Rar$DIa0.326\IMG_20181013_1312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E:\КАТАКАНА 2018 ДИПЛОМ 2 МЕСТО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429000"/>
            <a:ext cx="2298253" cy="3226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05739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4227~1\AppData\Local\Temp\Rar$DIa0.039\IMG_20181013_1241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51435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4227~1\AppData\Local\Temp\Rar$DIa0.899\IMG_20181013_1241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3" y="188640"/>
            <a:ext cx="3989039" cy="2991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4227~1\AppData\Local\Temp\Rar$DIa0.166\IMG_20181013_13000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729049"/>
            <a:ext cx="3488430" cy="2616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4072481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764704"/>
            <a:ext cx="8118648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Фестиваль научной фантастики в ПГНИУ – 22 октября,</a:t>
            </a:r>
            <a:endParaRPr lang="ru-RU" sz="2000" dirty="0"/>
          </a:p>
          <a:p>
            <a:r>
              <a:rPr lang="ru-RU" sz="2000" b="1" dirty="0"/>
              <a:t>Лекция </a:t>
            </a:r>
            <a:r>
              <a:rPr lang="ru-RU" sz="2000" b="1" dirty="0" err="1"/>
              <a:t>к.ф.м.н</a:t>
            </a:r>
            <a:r>
              <a:rPr lang="ru-RU" sz="2000" b="1" dirty="0"/>
              <a:t>. доцента кафедры физики твердого тела Романа Пономарева: «</a:t>
            </a:r>
            <a:r>
              <a:rPr lang="ru-RU" sz="2000" b="1" dirty="0" err="1"/>
              <a:t>Нанороботы</a:t>
            </a:r>
            <a:r>
              <a:rPr lang="ru-RU" sz="2000" b="1" dirty="0"/>
              <a:t>: миф или реальность?»,</a:t>
            </a:r>
            <a:endParaRPr lang="ru-RU" sz="2000" dirty="0"/>
          </a:p>
          <a:p>
            <a:r>
              <a:rPr lang="ru-RU" sz="2000" b="1" dirty="0"/>
              <a:t>Лекция </a:t>
            </a:r>
            <a:r>
              <a:rPr lang="ru-RU" sz="2000" b="1" dirty="0" err="1"/>
              <a:t>д.ф.м.н</a:t>
            </a:r>
            <a:r>
              <a:rPr lang="ru-RU" sz="2000" b="1" dirty="0"/>
              <a:t>., профессора РАН Родиона Степанова «Магнитные поля во Вселенной»,</a:t>
            </a:r>
            <a:endParaRPr lang="ru-RU" sz="2000" dirty="0"/>
          </a:p>
          <a:p>
            <a:r>
              <a:rPr lang="ru-RU" sz="2000" b="1" dirty="0"/>
              <a:t>Мастер-класс по физике, оптика,</a:t>
            </a:r>
            <a:endParaRPr lang="ru-RU" sz="2000" dirty="0"/>
          </a:p>
          <a:p>
            <a:r>
              <a:rPr lang="ru-RU" sz="2000" b="1" dirty="0"/>
              <a:t>Выставка роботов,</a:t>
            </a:r>
            <a:endParaRPr lang="ru-RU" sz="2000" dirty="0"/>
          </a:p>
          <a:p>
            <a:r>
              <a:rPr lang="ru-RU" sz="2000" b="1" dirty="0"/>
              <a:t>Научные опыты и демонстрации ( эксперименты с жидким азотом, 3D-ручкой, магнитными жидкостями и трубой Рубенса и т.д.),</a:t>
            </a:r>
            <a:endParaRPr lang="ru-RU" sz="2000" dirty="0"/>
          </a:p>
          <a:p>
            <a:r>
              <a:rPr lang="ru-RU" sz="2000" b="1" dirty="0"/>
              <a:t>Выход на связь с Международной Космической Станцией,</a:t>
            </a:r>
            <a:endParaRPr lang="ru-RU" sz="2000" dirty="0"/>
          </a:p>
          <a:p>
            <a:r>
              <a:rPr lang="ru-RU" sz="2000" b="1" dirty="0"/>
              <a:t>Лекция </a:t>
            </a:r>
            <a:r>
              <a:rPr lang="ru-RU" sz="2000" b="1" dirty="0" err="1"/>
              <a:t>д.ф.м.н</a:t>
            </a:r>
            <a:r>
              <a:rPr lang="ru-RU" sz="2000" b="1" dirty="0"/>
              <a:t>. зав. кафедры </a:t>
            </a:r>
            <a:r>
              <a:rPr lang="ru-RU" sz="2000" b="1" dirty="0" err="1"/>
              <a:t>Лунегова</a:t>
            </a:r>
            <a:r>
              <a:rPr lang="ru-RU" sz="2000" b="1" dirty="0"/>
              <a:t> О.В. по информационной безопасности,</a:t>
            </a:r>
            <a:endParaRPr lang="ru-RU" sz="2000" dirty="0"/>
          </a:p>
          <a:p>
            <a:r>
              <a:rPr lang="ru-RU" sz="2000" b="1" dirty="0"/>
              <a:t>Экскурсия в лабораторию на кафедру по информационной безопасности,</a:t>
            </a:r>
            <a:endParaRPr lang="ru-RU" sz="2000" dirty="0"/>
          </a:p>
          <a:p>
            <a:r>
              <a:rPr lang="ru-RU" sz="2000" b="1" dirty="0"/>
              <a:t>Лекция зам декана </a:t>
            </a:r>
            <a:r>
              <a:rPr lang="ru-RU" sz="2000" b="1" dirty="0" err="1"/>
              <a:t>физ.факультета</a:t>
            </a:r>
            <a:r>
              <a:rPr lang="ru-RU" sz="2000" b="1" dirty="0"/>
              <a:t> Бабушкина И.В. и экскурсия в лабораторию кафедры общей физики,</a:t>
            </a:r>
            <a:endParaRPr lang="ru-RU" sz="2000" dirty="0"/>
          </a:p>
          <a:p>
            <a:r>
              <a:rPr lang="ru-RU" sz="2000" b="1" dirty="0"/>
              <a:t>Экскурсия в лабораторию кафедры физики твердого тела.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151311804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1Открываем мир наук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570" y="143554"/>
            <a:ext cx="4603325" cy="6585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2 Открываем мир науки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13098" y="134961"/>
            <a:ext cx="4562269" cy="6593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0603523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/>
          </p:cNvPicPr>
          <p:nvPr>
            <p:ph idx="1"/>
          </p:nvPr>
        </p:nvPicPr>
        <p:blipFill rotWithShape="1">
          <a:blip r:embed="rId2" cstate="print"/>
          <a:srcRect l="44042" t="16305" r="30956" b="6085"/>
          <a:stretch/>
        </p:blipFill>
        <p:spPr bwMode="auto">
          <a:xfrm>
            <a:off x="4504401" y="360943"/>
            <a:ext cx="3253048" cy="567732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grpSp>
        <p:nvGrpSpPr>
          <p:cNvPr id="10" name="Группа 9"/>
          <p:cNvGrpSpPr/>
          <p:nvPr/>
        </p:nvGrpSpPr>
        <p:grpSpPr>
          <a:xfrm>
            <a:off x="971600" y="1844824"/>
            <a:ext cx="3008313" cy="2164500"/>
            <a:chOff x="0" y="2381531"/>
            <a:chExt cx="3008313" cy="2164500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0" y="2381531"/>
              <a:ext cx="3008313" cy="216450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Скругленный прямоугольник 4"/>
            <p:cNvSpPr/>
            <p:nvPr/>
          </p:nvSpPr>
          <p:spPr>
            <a:xfrm>
              <a:off x="105662" y="2487193"/>
              <a:ext cx="2796989" cy="195317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5250" tIns="95250" rIns="95250" bIns="95250" numCol="1" spcCol="1270" anchor="ctr" anchorCtr="0">
              <a:noAutofit/>
            </a:bodyPr>
            <a:lstStyle/>
            <a:p>
              <a:pPr lvl="0" algn="l" defTabSz="11112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500" kern="1200" smtClean="0"/>
                <a:t>ВЗВЕСИМ ПОСЫЛКУ </a:t>
              </a:r>
              <a:r>
                <a:rPr lang="ru-RU" sz="2500" kern="1200" dirty="0" smtClean="0"/>
                <a:t>С ПОМОЩЬЮ ПОЧТОВЫХ ВЕСОВ</a:t>
              </a:r>
              <a:endParaRPr lang="ru-RU" sz="25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1490095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04664"/>
            <a:ext cx="8424936" cy="53553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b="1" dirty="0"/>
              <a:t>ПОЧТОВЫЕ ВЕСЫ</a:t>
            </a:r>
            <a:endParaRPr lang="ru-RU" dirty="0"/>
          </a:p>
          <a:p>
            <a:pPr lvl="0"/>
            <a:r>
              <a:rPr lang="ru-RU" b="1" dirty="0"/>
              <a:t>ПОМОЖЕМ НЕЗНАЙКЕ ОТПРАВИТЬ    ПОСЫЛКУ ДРУЗЬЯМ НА ЛУНУ</a:t>
            </a:r>
            <a:endParaRPr lang="ru-RU" dirty="0"/>
          </a:p>
          <a:p>
            <a:pPr lvl="0"/>
            <a:r>
              <a:rPr lang="ru-RU" b="1" dirty="0"/>
              <a:t>ВЗВЕСИМ ЕЕ С ПОМОЩЬЮ ПОЧТОВЫХ ВЕСОВ</a:t>
            </a:r>
            <a:endParaRPr lang="ru-RU" dirty="0"/>
          </a:p>
          <a:p>
            <a:r>
              <a:rPr lang="ru-RU" b="1" dirty="0"/>
              <a:t>ПЛАН ДЕЙСТВИЙ:</a:t>
            </a:r>
            <a:endParaRPr lang="ru-RU" dirty="0"/>
          </a:p>
          <a:p>
            <a:pPr lvl="0"/>
            <a:r>
              <a:rPr lang="ru-RU" b="1" dirty="0"/>
              <a:t>Убедиться, что почтовые весы отрегулированы правильно;</a:t>
            </a:r>
            <a:endParaRPr lang="ru-RU" dirty="0"/>
          </a:p>
          <a:p>
            <a:pPr lvl="0"/>
            <a:r>
              <a:rPr lang="ru-RU" b="1" dirty="0"/>
              <a:t>Отградуировать ( откалибровать) весы с помощью латунных гирек по 10 г;</a:t>
            </a:r>
            <a:endParaRPr lang="ru-RU" dirty="0"/>
          </a:p>
          <a:p>
            <a:pPr lvl="0"/>
            <a:r>
              <a:rPr lang="ru-RU" b="1" dirty="0"/>
              <a:t>Провести измерение массы посылки в  граммах    ________  г</a:t>
            </a:r>
            <a:endParaRPr lang="ru-RU" dirty="0"/>
          </a:p>
          <a:p>
            <a:r>
              <a:rPr lang="ru-RU" b="1" dirty="0"/>
              <a:t>Перевести в  кг    ___________</a:t>
            </a:r>
            <a:endParaRPr lang="ru-RU" dirty="0"/>
          </a:p>
          <a:p>
            <a:pPr lvl="0"/>
            <a:r>
              <a:rPr lang="ru-RU" b="1" dirty="0"/>
              <a:t>Определить  вес посылки в Ньютонах </a:t>
            </a:r>
            <a:endParaRPr lang="ru-RU" dirty="0"/>
          </a:p>
          <a:p>
            <a:r>
              <a:rPr lang="ru-RU" b="1" dirty="0"/>
              <a:t>Р  =  ______________ Н</a:t>
            </a:r>
            <a:endParaRPr lang="ru-RU" dirty="0"/>
          </a:p>
          <a:p>
            <a:pPr lvl="0"/>
            <a:r>
              <a:rPr lang="ru-RU" b="1" dirty="0"/>
              <a:t>Определить  ее вес на Луне, Солнце, планетах, заполнить таблицу; Ответить на вопросы: Где вес самый большой, а где самый маленький?</a:t>
            </a:r>
            <a:endParaRPr lang="ru-RU" dirty="0"/>
          </a:p>
          <a:p>
            <a:r>
              <a:rPr lang="ru-RU" b="1" dirty="0"/>
              <a:t>Проверить расчеты </a:t>
            </a:r>
            <a:r>
              <a:rPr lang="ru-RU" b="1" dirty="0" err="1"/>
              <a:t>Знайки</a:t>
            </a:r>
            <a:r>
              <a:rPr lang="ru-RU" b="1" dirty="0"/>
              <a:t>.</a:t>
            </a:r>
            <a:endParaRPr lang="ru-RU" dirty="0"/>
          </a:p>
          <a:p>
            <a:r>
              <a:rPr lang="ru-RU" b="1" dirty="0"/>
              <a:t>Будет ли дешевле послать посылку с Луны на Землю?</a:t>
            </a:r>
            <a:endParaRPr lang="ru-RU" dirty="0"/>
          </a:p>
          <a:p>
            <a:pPr lvl="0"/>
            <a:r>
              <a:rPr lang="ru-RU" b="1" dirty="0"/>
              <a:t>Исследовать работу весов: </a:t>
            </a:r>
            <a:endParaRPr lang="ru-RU" dirty="0"/>
          </a:p>
          <a:p>
            <a:r>
              <a:rPr lang="ru-RU" b="1" dirty="0"/>
              <a:t>Если сдвинуть противовес выше по оси, то как будут смещать рычаг  более легкие предметы: дальше по шкале или ближе?</a:t>
            </a:r>
            <a:endParaRPr lang="ru-RU" dirty="0"/>
          </a:p>
          <a:p>
            <a:r>
              <a:rPr lang="ru-RU" b="1" dirty="0"/>
              <a:t>Что можно сделать, чтобы  взвесить груз большей массы (&gt; 150 г)?;</a:t>
            </a:r>
            <a:endParaRPr lang="ru-RU" dirty="0"/>
          </a:p>
          <a:p>
            <a:r>
              <a:rPr lang="ru-RU" b="1" dirty="0"/>
              <a:t>Доложить результаты. Выдать рекомендации  Незнайке по работе с весами.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28439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961556" y="260649"/>
            <a:ext cx="3930924" cy="1872208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 fontScale="77500" lnSpcReduction="20000"/>
          </a:bodyPr>
          <a:lstStyle/>
          <a:p>
            <a:r>
              <a:rPr lang="ru-RU" b="1" dirty="0"/>
              <a:t>Цветочный город изменился с тех пор так, что теперь его и не узнать. В нём появилось много новых, больших и очень красивых домов.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76056" y="2420888"/>
            <a:ext cx="3678560" cy="4165923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fontScale="77500" lnSpcReduction="20000"/>
          </a:bodyPr>
          <a:lstStyle/>
          <a:p>
            <a:r>
              <a:rPr lang="ru-RU" b="1" dirty="0"/>
              <a:t>Одно пятиэтажное, башенного типа, со спиральным спуском и плавательным бассейном вокруг (спустившись по спиральному спуску, можно было нырять прямо в воду), другое шестиэтажное, с качающимися балконами, парашютной вышкой и чёртовым колесом на крыше.</a:t>
            </a:r>
          </a:p>
        </p:txBody>
      </p:sp>
      <p:pic>
        <p:nvPicPr>
          <p:cNvPr id="5" name="Рисунок 4"/>
          <p:cNvPicPr/>
          <p:nvPr/>
        </p:nvPicPr>
        <p:blipFill rotWithShape="1">
          <a:blip r:embed="rId2" cstate="print"/>
          <a:srcRect l="43533" t="9155" r="30415" b="15857"/>
          <a:stretch/>
        </p:blipFill>
        <p:spPr bwMode="auto">
          <a:xfrm>
            <a:off x="611560" y="2132856"/>
            <a:ext cx="3744416" cy="388843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62068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b="1" dirty="0"/>
              <a:t>НАУЧИМ НЕЗНАЙКУ И ДРУГИХ КОРОТЫШЕК ЦВЕТОЧНОГО ГОРОДА ИСПОЛЬЗОВАТЬ НА СТРОЙКЕ КОСМИЧЕСКОГО ГОРОДА ВЕТРЯК ДЛЯ ПОДЪЕМА ТЯЖЕСТЕЙ</a:t>
            </a:r>
          </a:p>
        </p:txBody>
      </p:sp>
    </p:spTree>
    <p:extLst>
      <p:ext uri="{BB962C8B-B14F-4D97-AF65-F5344CB8AC3E}">
        <p14:creationId xmlns:p14="http://schemas.microsoft.com/office/powerpoint/2010/main" xmlns="" val="1412858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764704"/>
            <a:ext cx="8280920" cy="50783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b="1" dirty="0"/>
              <a:t>ВЕТРЯК</a:t>
            </a:r>
            <a:endParaRPr lang="ru-RU" dirty="0"/>
          </a:p>
          <a:p>
            <a:pPr lvl="0"/>
            <a:r>
              <a:rPr lang="ru-RU" b="1" dirty="0"/>
              <a:t>НАУЧИМ НЕЗНАЙКУ И ДРУГИХ КОРОТЫШЕК ЦВЕТОЧНОГО ГОРОДА ИСПОЛЬЗОВАТЬ НА СТРОЙКЕ КОСМИЧЕСКОГО ГОРОДА ВЕТРЯК ДЛЯ ПОДЪЕМА ТЯЖЕСТЕЙ</a:t>
            </a:r>
            <a:endParaRPr lang="ru-RU" dirty="0"/>
          </a:p>
          <a:p>
            <a:r>
              <a:rPr lang="ru-RU" b="1" dirty="0"/>
              <a:t>ПЛАН ДЕЙСТВИЙ:</a:t>
            </a:r>
            <a:endParaRPr lang="ru-RU" dirty="0"/>
          </a:p>
          <a:p>
            <a:pPr lvl="0"/>
            <a:r>
              <a:rPr lang="ru-RU" b="1" dirty="0"/>
              <a:t>Убедиться, что ветряк  отрегулирован правильно;</a:t>
            </a:r>
            <a:endParaRPr lang="ru-RU" dirty="0"/>
          </a:p>
          <a:p>
            <a:pPr lvl="0"/>
            <a:r>
              <a:rPr lang="ru-RU" b="1" dirty="0"/>
              <a:t> С целью безопасности  проводимых испытаний</a:t>
            </a:r>
            <a:endParaRPr lang="ru-RU" dirty="0"/>
          </a:p>
          <a:p>
            <a:r>
              <a:rPr lang="ru-RU" b="1" dirty="0"/>
              <a:t>установить минимальное расстояние ветряка от вентилятора и, изменяя расстояние между ними, подобрать такие параметры, при которых сила «ветра»  достаточна для того, чтобы медленно поднимать груз;</a:t>
            </a:r>
            <a:endParaRPr lang="ru-RU" dirty="0"/>
          </a:p>
          <a:p>
            <a:pPr lvl="0"/>
            <a:r>
              <a:rPr lang="ru-RU" b="1" dirty="0"/>
              <a:t>Провести испытания:  Как ведут себя модели с разным количеством лопастей?  Проверьте, насколько быстро каждая модель сможет поднять груз? Скорость «ветра» должна быть одинаковой во время всех испытаний.</a:t>
            </a:r>
            <a:endParaRPr lang="ru-RU" dirty="0"/>
          </a:p>
          <a:p>
            <a:pPr lvl="0"/>
            <a:r>
              <a:rPr lang="ru-RU" b="1" dirty="0"/>
              <a:t>Для измерения времени </a:t>
            </a:r>
            <a:r>
              <a:rPr lang="en-US" b="1" dirty="0"/>
              <a:t>t </a:t>
            </a:r>
            <a:r>
              <a:rPr lang="ru-RU" b="1" dirty="0"/>
              <a:t>воспользуемся секундомером, а для измерения высоты </a:t>
            </a:r>
            <a:r>
              <a:rPr lang="en-US" b="1" dirty="0"/>
              <a:t>h </a:t>
            </a:r>
            <a:r>
              <a:rPr lang="ru-RU" b="1" dirty="0"/>
              <a:t>подъема груза – линейкой.  Чтобы  рассчитать скорость подъема   ν  нужно высоту </a:t>
            </a:r>
            <a:r>
              <a:rPr lang="en-US" b="1" dirty="0"/>
              <a:t>h </a:t>
            </a:r>
            <a:r>
              <a:rPr lang="ru-RU" b="1" dirty="0"/>
              <a:t>поделить на время </a:t>
            </a:r>
            <a:r>
              <a:rPr lang="en-US" b="1" dirty="0"/>
              <a:t>t</a:t>
            </a:r>
            <a:r>
              <a:rPr lang="ru-RU" b="1" dirty="0"/>
              <a:t> .  </a:t>
            </a:r>
            <a:r>
              <a:rPr lang="en-US" b="1" dirty="0"/>
              <a:t>v = h/t = _________ </a:t>
            </a:r>
            <a:r>
              <a:rPr lang="ru-RU" b="1" dirty="0"/>
              <a:t>см</a:t>
            </a:r>
            <a:r>
              <a:rPr lang="en-US" b="1" dirty="0"/>
              <a:t>/</a:t>
            </a:r>
            <a:r>
              <a:rPr lang="ru-RU" b="1" dirty="0"/>
              <a:t>с</a:t>
            </a:r>
            <a:endParaRPr lang="ru-RU" dirty="0"/>
          </a:p>
          <a:p>
            <a:pPr lvl="0"/>
            <a:r>
              <a:rPr lang="ru-RU" b="1" dirty="0"/>
              <a:t>Как работает модель, оснащенная храповым механизмом?</a:t>
            </a:r>
            <a:endParaRPr lang="ru-RU" dirty="0"/>
          </a:p>
          <a:p>
            <a:pPr lvl="0"/>
            <a:r>
              <a:rPr lang="ru-RU" b="1" dirty="0"/>
              <a:t>Доложить результаты. Выдать рекомендации  Незнайке по работе с ветряком.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69521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ÐÐµÐ² Ð¢ÐµÑÐ¼ÐµÐ½ Ð¸Ð³ÑÐ°ÐµÑ Ð½Ð° ÑÐµÑÐ¼ÐµÐ½Ð²Ð¾ÐºÑ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2266950" cy="2895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19283" y="3356992"/>
            <a:ext cx="20754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Лев </a:t>
            </a:r>
            <a:r>
              <a:rPr lang="ru-RU" dirty="0" err="1"/>
              <a:t>Термен</a:t>
            </a:r>
            <a:r>
              <a:rPr lang="ru-RU" dirty="0"/>
              <a:t> играет </a:t>
            </a:r>
            <a:endParaRPr lang="ru-RU" dirty="0" smtClean="0"/>
          </a:p>
          <a:p>
            <a:r>
              <a:rPr lang="ru-RU" dirty="0" smtClean="0"/>
              <a:t>на</a:t>
            </a:r>
            <a:r>
              <a:rPr lang="ru-RU" dirty="0"/>
              <a:t> </a:t>
            </a:r>
            <a:r>
              <a:rPr lang="ru-RU" dirty="0" err="1" smtClean="0"/>
              <a:t>терменвоксе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347864" y="0"/>
            <a:ext cx="5537314" cy="67710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Интересные </a:t>
            </a:r>
            <a:r>
              <a:rPr lang="ru-RU" sz="2000" b="1" dirty="0" smtClean="0"/>
              <a:t>факты</a:t>
            </a:r>
          </a:p>
          <a:p>
            <a:endParaRPr lang="ru-RU" dirty="0" smtClean="0"/>
          </a:p>
          <a:p>
            <a:pPr algn="just"/>
            <a:r>
              <a:rPr lang="ru-RU" dirty="0" smtClean="0"/>
              <a:t>Принципы </a:t>
            </a:r>
            <a:r>
              <a:rPr lang="ru-RU" dirty="0"/>
              <a:t>работы, положенные в основу </a:t>
            </a:r>
            <a:r>
              <a:rPr lang="ru-RU" dirty="0" err="1"/>
              <a:t>терменвокса</a:t>
            </a:r>
            <a:r>
              <a:rPr lang="ru-RU" dirty="0"/>
              <a:t>, использовались </a:t>
            </a:r>
            <a:r>
              <a:rPr lang="ru-RU" dirty="0" err="1"/>
              <a:t>Терменом</a:t>
            </a:r>
            <a:r>
              <a:rPr lang="ru-RU" dirty="0"/>
              <a:t> и при создании охранной системы, реагирующей на приближение человека к охраняемому объекту. Такой системой был оборудован Кремль и Эрмитаж, а позднее и зарубежные музеи</a:t>
            </a:r>
            <a:r>
              <a:rPr lang="ru-RU" dirty="0" smtClean="0"/>
              <a:t>.</a:t>
            </a:r>
          </a:p>
          <a:p>
            <a:pPr algn="just"/>
            <a:endParaRPr lang="ru-RU" dirty="0"/>
          </a:p>
          <a:p>
            <a:pPr algn="just"/>
            <a:r>
              <a:rPr lang="ru-RU" dirty="0"/>
              <a:t>В </a:t>
            </a:r>
            <a:r>
              <a:rPr lang="ru-RU" dirty="0" smtClean="0"/>
              <a:t>1991 году,  </a:t>
            </a:r>
            <a:r>
              <a:rPr lang="ru-RU" dirty="0"/>
              <a:t>в возрасте 95 лет, за несколько месяцев до распада СССР, Лев </a:t>
            </a:r>
            <a:r>
              <a:rPr lang="ru-RU" dirty="0" err="1"/>
              <a:t>Термен</a:t>
            </a:r>
            <a:r>
              <a:rPr lang="ru-RU" dirty="0"/>
              <a:t> вступил в </a:t>
            </a:r>
            <a:r>
              <a:rPr lang="ru-RU" dirty="0" smtClean="0"/>
              <a:t>КПСС. Своё </a:t>
            </a:r>
            <a:r>
              <a:rPr lang="ru-RU" dirty="0"/>
              <a:t>решение он объяснял тем, что когда-то дал обещание Ленину вступить в партию, и что он хочет поторопиться выполнить обещание, пока она ещё существует. Для вступления в КПСС Лев Сергеевич в свои 90 лет пришёл в партком МГУ, где ему сказали, что для вступления в партию необходимо отучиться на кафедре марксизма-ленинизма в течение года, что он и сделал, сдав все экзамены</a:t>
            </a:r>
            <a:r>
              <a:rPr lang="ru-RU" dirty="0" smtClean="0"/>
              <a:t>.</a:t>
            </a:r>
          </a:p>
          <a:p>
            <a:pPr algn="just"/>
            <a:endParaRPr lang="ru-RU" dirty="0"/>
          </a:p>
          <a:p>
            <a:pPr algn="just"/>
            <a:r>
              <a:rPr lang="ru-RU" dirty="0"/>
              <a:t>До самой смерти Лев </a:t>
            </a:r>
            <a:r>
              <a:rPr lang="ru-RU" dirty="0" err="1"/>
              <a:t>Термен</a:t>
            </a:r>
            <a:r>
              <a:rPr lang="ru-RU" dirty="0"/>
              <a:t> был полон энергии и даже шутил, что он бессмертен. В доказательство он предлагал прочитать свою фамилию наоборот: «</a:t>
            </a:r>
            <a:r>
              <a:rPr lang="ru-RU" dirty="0" err="1"/>
              <a:t>Термен</a:t>
            </a:r>
            <a:r>
              <a:rPr lang="ru-RU" dirty="0"/>
              <a:t> — не мрёт».</a:t>
            </a:r>
          </a:p>
        </p:txBody>
      </p:sp>
      <p:pic>
        <p:nvPicPr>
          <p:cNvPr id="3076" name="Picture 4" descr="http://magspace.ru/uploads/2017/01/20/12-3194a0fc9b1b3209e669bc54468e84f297ec9b64d1.10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183" y="4365104"/>
            <a:ext cx="3183681" cy="2125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77938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/>
          <p:nvPr/>
        </p:nvPicPr>
        <p:blipFill rotWithShape="1">
          <a:blip r:embed="rId2" cstate="print"/>
          <a:srcRect l="43358" t="20713" r="30293" b="28790"/>
          <a:stretch/>
        </p:blipFill>
        <p:spPr bwMode="auto">
          <a:xfrm>
            <a:off x="395536" y="476672"/>
            <a:ext cx="3600400" cy="239228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4294967295"/>
          </p:nvPr>
        </p:nvSpPr>
        <p:spPr>
          <a:xfrm>
            <a:off x="4932040" y="2132856"/>
            <a:ext cx="4038600" cy="4525963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000" b="1" dirty="0" smtClean="0"/>
              <a:t>С помощью курвиметра определяем длину окружности обруча </a:t>
            </a:r>
            <a:r>
              <a:rPr lang="en-US" sz="2000" b="1" dirty="0" smtClean="0"/>
              <a:t>L</a:t>
            </a:r>
            <a:r>
              <a:rPr lang="ru-RU" sz="2000" b="1" dirty="0" smtClean="0"/>
              <a:t>:   </a:t>
            </a:r>
            <a:r>
              <a:rPr lang="en-US" sz="2000" b="1" dirty="0" smtClean="0"/>
              <a:t>L =</a:t>
            </a:r>
            <a:endParaRPr lang="ru-RU" sz="2000" b="1" dirty="0" smtClean="0"/>
          </a:p>
          <a:p>
            <a:r>
              <a:rPr lang="ru-RU" sz="2000" b="1" dirty="0" smtClean="0"/>
              <a:t>С помощью </a:t>
            </a:r>
            <a:r>
              <a:rPr lang="ru-RU" sz="2000" b="1" dirty="0" err="1" smtClean="0"/>
              <a:t>лабдиска</a:t>
            </a:r>
            <a:r>
              <a:rPr lang="ru-RU" sz="2000" b="1" dirty="0" smtClean="0"/>
              <a:t> определяем диаметр обруча</a:t>
            </a:r>
            <a:r>
              <a:rPr lang="en-US" sz="2000" b="1" dirty="0" smtClean="0"/>
              <a:t> D</a:t>
            </a:r>
            <a:r>
              <a:rPr lang="ru-RU" sz="2000" b="1" dirty="0" smtClean="0"/>
              <a:t>:</a:t>
            </a:r>
          </a:p>
          <a:p>
            <a:pPr marL="0" indent="0">
              <a:buNone/>
            </a:pPr>
            <a:r>
              <a:rPr lang="en-US" sz="2000" b="1" dirty="0" smtClean="0"/>
              <a:t>                          D =</a:t>
            </a:r>
          </a:p>
          <a:p>
            <a:r>
              <a:rPr lang="ru-RU" sz="2000" b="1" dirty="0" smtClean="0"/>
              <a:t>Определяем во сколько раз длина окружности больше ее диаметра, поделив  </a:t>
            </a:r>
            <a:r>
              <a:rPr lang="en-US" sz="2000" b="1" dirty="0" smtClean="0"/>
              <a:t>L </a:t>
            </a:r>
            <a:r>
              <a:rPr lang="ru-RU" sz="2000" b="1" dirty="0" smtClean="0"/>
              <a:t>на </a:t>
            </a:r>
            <a:r>
              <a:rPr lang="en-US" sz="2000" b="1" dirty="0" smtClean="0"/>
              <a:t>D</a:t>
            </a:r>
            <a:r>
              <a:rPr lang="ru-RU" sz="2000" b="1" dirty="0" smtClean="0"/>
              <a:t> </a:t>
            </a:r>
            <a:endParaRPr lang="en-US" sz="2000" b="1" dirty="0" smtClean="0"/>
          </a:p>
          <a:p>
            <a:r>
              <a:rPr lang="ru-RU" sz="2000" b="1" dirty="0" smtClean="0"/>
              <a:t>Запишем результат: </a:t>
            </a:r>
            <a:endParaRPr lang="en-US" sz="2000" b="1" dirty="0" smtClean="0"/>
          </a:p>
          <a:p>
            <a:pPr marL="0" indent="0">
              <a:buNone/>
            </a:pPr>
            <a:r>
              <a:rPr lang="en-US" sz="2000" b="1" dirty="0"/>
              <a:t> </a:t>
            </a:r>
            <a:r>
              <a:rPr lang="en-US" sz="2000" b="1" dirty="0" smtClean="0"/>
              <a:t>                 L/D =</a:t>
            </a:r>
          </a:p>
          <a:p>
            <a:r>
              <a:rPr lang="ru-RU" sz="2000" b="1" dirty="0" smtClean="0"/>
              <a:t>Сравним с числом </a:t>
            </a:r>
            <a:r>
              <a:rPr lang="en-US" sz="2000" b="1" dirty="0" smtClean="0"/>
              <a:t>   </a:t>
            </a:r>
            <a:r>
              <a:rPr lang="ru-RU" sz="2000" b="1" dirty="0" smtClean="0"/>
              <a:t>π = 3,14</a:t>
            </a:r>
            <a:endParaRPr lang="ru-RU" sz="2000" b="1" dirty="0"/>
          </a:p>
          <a:p>
            <a:pPr marL="0" indent="0">
              <a:buNone/>
            </a:pPr>
            <a:r>
              <a:rPr lang="en-US" sz="2000" b="1" dirty="0" smtClean="0"/>
              <a:t>                                   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3973551" y="529816"/>
            <a:ext cx="4968552" cy="1143000"/>
          </a:xfrm>
          <a:scene3d>
            <a:camera prst="isometricOffAxis2Left"/>
            <a:lightRig rig="threePt" dir="t"/>
          </a:scene3d>
        </p:spPr>
        <p:txBody>
          <a:bodyPr>
            <a:noAutofit/>
          </a:bodyPr>
          <a:lstStyle/>
          <a:p>
            <a:r>
              <a:rPr lang="ru-RU" sz="3600" b="1" dirty="0" smtClean="0"/>
              <a:t>Измерения с помощью курвиметра</a:t>
            </a:r>
            <a:endParaRPr lang="ru-RU" sz="3600" b="1" dirty="0"/>
          </a:p>
        </p:txBody>
      </p:sp>
      <p:pic>
        <p:nvPicPr>
          <p:cNvPr id="7" name="Picture 2" descr="Любители играть с луной (12 фото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3356992"/>
            <a:ext cx="3707904" cy="2780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57542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43994" t="12548" r="35340" b="43167"/>
          <a:stretch>
            <a:fillRect/>
          </a:stretch>
        </p:blipFill>
        <p:spPr bwMode="auto">
          <a:xfrm>
            <a:off x="4139952" y="44624"/>
            <a:ext cx="3888432" cy="666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403648" y="2060848"/>
            <a:ext cx="26656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ТАЙМЕР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9325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179512" y="439581"/>
            <a:ext cx="8784976" cy="5940088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ТАЙМЕР ИЛИ СЕКУНДОМЕР Вариант 2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НАУЧИМ НЕЗНАЙКУ И ДРУГИХ КОРОТЫШЕК ЦВЕТОЧНОГО ГОРОДА ИСПОЛЬЗОВАТЬ ТАЙМЕР  ДЛЯ ИЗМЕРЕНИЯ ВРЕМЕНИ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ПЛАН ДЕЙСТВИЙ: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Убедиться, что таймер  отрегулирован правильно;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Отградуировать (откалибровать) таймер  с помощью эталонных часов на отрезки по 10 с до 1 мин (колесо должно быть расположено на расстоянии примерно 3 см от нижней точки маятника);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Определить с помощью таймера время 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поднятия груза с помощью модели ветряка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= __________  с ;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Измерить высоту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h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подъема груза – линейкой.    Рассчитать скорость подъема  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ν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груза.  Для этого нужно высоту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h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поделить на время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v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=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h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/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= -------------- =                  см/с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Исследовать работу таймера:  Как заставить механизм таймера работать медленнее, как быстрее? Что можно сделать, чтобы отмерять время больше 1 минуты?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Доложить результаты. Выдать рекомендации  Незнайке по работе с таймером.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512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63" y="395288"/>
            <a:ext cx="9058275" cy="606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7446256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56036987"/>
              </p:ext>
            </p:extLst>
          </p:nvPr>
        </p:nvGraphicFramePr>
        <p:xfrm>
          <a:off x="611560" y="918007"/>
          <a:ext cx="7992888" cy="5808991"/>
        </p:xfrm>
        <a:graphic>
          <a:graphicData uri="http://schemas.openxmlformats.org/drawingml/2006/table">
            <a:tbl>
              <a:tblPr firstRow="1" firstCol="1" bandRow="1"/>
              <a:tblGrid>
                <a:gridCol w="1152128"/>
                <a:gridCol w="1296144"/>
                <a:gridCol w="1872208"/>
                <a:gridCol w="1944216"/>
                <a:gridCol w="1728192"/>
              </a:tblGrid>
              <a:tr h="985766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№ цикла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№ хода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</a:p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Холостой ход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B</a:t>
                      </a:r>
                      <a:endParaRPr lang="ru-RU" sz="1400" b="1" dirty="0" smtClean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фольга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C</a:t>
                      </a:r>
                      <a:endParaRPr lang="ru-RU" sz="1400" b="1" dirty="0" smtClean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пенопласт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</a:tr>
              <a:tr h="340606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2,5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2,5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2,5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40606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2,14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2,20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2,26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</a:tr>
              <a:tr h="340606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1,83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1,90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1,90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</a:tr>
              <a:tr h="333621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1,60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1,65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1,62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</a:tr>
              <a:tr h="340606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1,25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1,34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1,34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</a:tr>
              <a:tr h="340606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1,09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1,15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1,17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</a:tr>
              <a:tr h="340606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0,89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0,97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0,98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</a:tr>
              <a:tr h="340606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0,70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0,81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0,83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</a:tr>
              <a:tr h="340606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0,50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0,60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0,60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</a:tr>
              <a:tr h="340606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0,26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0,50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0,51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</a:tr>
              <a:tr h="340606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0,15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0,27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0,30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</a:tr>
              <a:tr h="340606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0,03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0,15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0,18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</a:tr>
              <a:tr h="402332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0,02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0,05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</a:tr>
              <a:tr h="340606"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4657" marR="646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33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99592" y="179348"/>
            <a:ext cx="72008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bg1"/>
                </a:solidFill>
              </a:rPr>
              <a:t>Зависимость </a:t>
            </a:r>
            <a:r>
              <a:rPr lang="ru-RU" b="1" i="1" dirty="0">
                <a:solidFill>
                  <a:schemeClr val="bg1"/>
                </a:solidFill>
              </a:rPr>
              <a:t>давления  Р ( бар) от числа рабочих движений (ходов</a:t>
            </a:r>
            <a:r>
              <a:rPr lang="ru-RU" b="1" dirty="0">
                <a:solidFill>
                  <a:schemeClr val="bg1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xmlns="" val="332214847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  <a:solidFill>
            <a:srgbClr val="CCFFCC"/>
          </a:solidFill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График зависимости </a:t>
            </a:r>
            <a:r>
              <a:rPr lang="ru-RU" sz="3200" b="1" dirty="0">
                <a:solidFill>
                  <a:schemeClr val="bg1"/>
                </a:solidFill>
              </a:rPr>
              <a:t>давления  Р ( бар) от числа рабочих движений (ходов)</a:t>
            </a:r>
            <a:br>
              <a:rPr lang="ru-RU" sz="3200" b="1" dirty="0">
                <a:solidFill>
                  <a:schemeClr val="bg1"/>
                </a:solidFill>
              </a:rPr>
            </a:b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E:\ВАНЯ\график  пресс ван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12776"/>
            <a:ext cx="7056784" cy="517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59212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ВАНЯ\прессс  сканер ваня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03" t="18400" r="167" b="11460"/>
          <a:stretch/>
        </p:blipFill>
        <p:spPr bwMode="auto">
          <a:xfrm>
            <a:off x="971600" y="2732873"/>
            <a:ext cx="7704856" cy="395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2520280"/>
          </a:xfrm>
          <a:solidFill>
            <a:srgbClr val="CCECFF"/>
          </a:solidFill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Способы повышения эффективности</a:t>
            </a:r>
            <a: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b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компрессор</a:t>
            </a:r>
            <a: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1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31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манипулятор</a:t>
            </a:r>
            <a:r>
              <a:rPr lang="en-US" sz="31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1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«рука»</a:t>
            </a:r>
            <a:br>
              <a:rPr lang="ru-RU" sz="31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chemeClr val="bg1"/>
                </a:solidFill>
              </a:rPr>
              <a:t>С </a:t>
            </a:r>
            <a:r>
              <a:rPr lang="ru-RU" sz="3600" b="1" dirty="0">
                <a:solidFill>
                  <a:schemeClr val="bg1"/>
                </a:solidFill>
              </a:rPr>
              <a:t>компрессором: </a:t>
            </a:r>
            <a:r>
              <a:rPr lang="en-US" sz="3600" b="1" dirty="0">
                <a:solidFill>
                  <a:schemeClr val="bg1"/>
                </a:solidFill>
              </a:rPr>
              <a:t>t</a:t>
            </a:r>
            <a:r>
              <a:rPr lang="ru-RU" sz="3600" b="1" dirty="0">
                <a:solidFill>
                  <a:schemeClr val="bg1"/>
                </a:solidFill>
              </a:rPr>
              <a:t> = 82 + 18 = 100 </a:t>
            </a:r>
            <a:r>
              <a:rPr lang="en-US" sz="3600" b="1" dirty="0">
                <a:solidFill>
                  <a:schemeClr val="bg1"/>
                </a:solidFill>
              </a:rPr>
              <a:t>c</a:t>
            </a:r>
            <a:r>
              <a:rPr lang="ru-RU" sz="3600" b="1" dirty="0">
                <a:solidFill>
                  <a:schemeClr val="bg1"/>
                </a:solidFill>
              </a:rPr>
              <a:t>, </a:t>
            </a: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b="1" dirty="0" smtClean="0"/>
              <a:t>     </a:t>
            </a:r>
            <a:r>
              <a:rPr lang="ru-RU" sz="2700" b="1" dirty="0" smtClean="0">
                <a:solidFill>
                  <a:srgbClr val="FF0000"/>
                </a:solidFill>
              </a:rPr>
              <a:t>82 с </a:t>
            </a:r>
            <a:r>
              <a:rPr lang="ru-RU" sz="2200" b="1" dirty="0">
                <a:solidFill>
                  <a:schemeClr val="bg1"/>
                </a:solidFill>
              </a:rPr>
              <a:t>– первоначальное время накачки </a:t>
            </a:r>
            <a:r>
              <a:rPr lang="ru-RU" sz="2200" b="1" dirty="0" smtClean="0">
                <a:solidFill>
                  <a:schemeClr val="bg1"/>
                </a:solidFill>
              </a:rPr>
              <a:t>цилиндра до </a:t>
            </a:r>
            <a:r>
              <a:rPr lang="ru-RU" sz="2200" b="1" dirty="0" smtClean="0">
                <a:solidFill>
                  <a:srgbClr val="FF0000"/>
                </a:solidFill>
              </a:rPr>
              <a:t>2,5 бар</a:t>
            </a:r>
            <a:r>
              <a:rPr lang="ru-RU" sz="2200" b="1" dirty="0" smtClean="0"/>
              <a:t>, 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b="1" dirty="0" smtClean="0">
                <a:solidFill>
                  <a:srgbClr val="FF0000"/>
                </a:solidFill>
              </a:rPr>
              <a:t>18 с</a:t>
            </a:r>
            <a:r>
              <a:rPr lang="ru-RU" sz="2200" b="1" dirty="0" smtClean="0"/>
              <a:t> </a:t>
            </a:r>
            <a:r>
              <a:rPr lang="ru-RU" sz="2200" dirty="0" smtClean="0">
                <a:solidFill>
                  <a:schemeClr val="bg1"/>
                </a:solidFill>
              </a:rPr>
              <a:t>–</a:t>
            </a:r>
            <a:r>
              <a:rPr lang="ru-RU" sz="2200" b="1" dirty="0" smtClean="0">
                <a:solidFill>
                  <a:schemeClr val="bg1"/>
                </a:solidFill>
              </a:rPr>
              <a:t> время штамповки</a:t>
            </a:r>
            <a:r>
              <a:rPr lang="ru-RU" sz="2200" b="1" dirty="0" smtClean="0"/>
              <a:t> </a:t>
            </a:r>
            <a:r>
              <a:rPr lang="ru-RU" sz="2200" b="1" dirty="0" smtClean="0">
                <a:solidFill>
                  <a:schemeClr val="bg1"/>
                </a:solidFill>
              </a:rPr>
              <a:t>за первые </a:t>
            </a:r>
            <a:r>
              <a:rPr lang="ru-RU" sz="2200" b="1" dirty="0" smtClean="0">
                <a:solidFill>
                  <a:srgbClr val="FF0000"/>
                </a:solidFill>
              </a:rPr>
              <a:t>3 цикла </a:t>
            </a:r>
            <a:r>
              <a:rPr lang="ru-RU" sz="2200" b="1" dirty="0" smtClean="0">
                <a:solidFill>
                  <a:schemeClr val="bg1"/>
                </a:solidFill>
              </a:rPr>
              <a:t>и за каждые 3 последующие </a:t>
            </a:r>
            <a:r>
              <a:rPr lang="ru-RU" sz="2200" b="1" dirty="0" smtClean="0">
                <a:solidFill>
                  <a:srgbClr val="C00000"/>
                </a:solidFill>
              </a:rPr>
              <a:t>Выигрыш</a:t>
            </a:r>
            <a:r>
              <a:rPr lang="ru-RU" sz="2200" b="1" dirty="0" smtClean="0"/>
              <a:t> </a:t>
            </a:r>
            <a:r>
              <a:rPr lang="ru-RU" sz="2200" b="1" dirty="0" smtClean="0">
                <a:solidFill>
                  <a:schemeClr val="bg1"/>
                </a:solidFill>
              </a:rPr>
              <a:t>за каждые 3 цикла штамповки: 25 – 18 = </a:t>
            </a:r>
            <a:r>
              <a:rPr lang="ru-RU" sz="2200" b="1" dirty="0" smtClean="0">
                <a:solidFill>
                  <a:srgbClr val="C00000"/>
                </a:solidFill>
              </a:rPr>
              <a:t>7 с</a:t>
            </a:r>
            <a:endParaRPr lang="ru-RU" sz="2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055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C:\Documents and Settings\Admin\Рабочий стол\фотогазетасплавы\сюзьва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3099858"/>
            <a:ext cx="5357826" cy="3515789"/>
          </a:xfrm>
          <a:prstGeom prst="rect">
            <a:avLst/>
          </a:prstGeom>
          <a:noFill/>
        </p:spPr>
      </p:pic>
      <p:sp>
        <p:nvSpPr>
          <p:cNvPr id="2" name="Заголовок 1"/>
          <p:cNvSpPr txBox="1">
            <a:spLocks/>
          </p:cNvSpPr>
          <p:nvPr/>
        </p:nvSpPr>
        <p:spPr>
          <a:xfrm>
            <a:off x="537320" y="112946"/>
            <a:ext cx="3960440" cy="63391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/>
              <a:t>ФИЗИКИ И ПРИРОДА</a:t>
            </a:r>
            <a:endParaRPr lang="ru-RU" sz="2800" b="1" dirty="0"/>
          </a:p>
        </p:txBody>
      </p:sp>
      <p:pic>
        <p:nvPicPr>
          <p:cNvPr id="3" name="Picture 2" descr="C:\Documents and Settings\Admin\Рабочий стол\фотогазетасплавы\усьва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746862"/>
            <a:ext cx="5005407" cy="3262379"/>
          </a:xfrm>
          <a:prstGeom prst="rect">
            <a:avLst/>
          </a:prstGeom>
          <a:noFill/>
        </p:spPr>
      </p:pic>
      <p:sp>
        <p:nvSpPr>
          <p:cNvPr id="4" name="Содержимое 8"/>
          <p:cNvSpPr txBox="1">
            <a:spLocks/>
          </p:cNvSpPr>
          <p:nvPr/>
        </p:nvSpPr>
        <p:spPr>
          <a:xfrm>
            <a:off x="5436096" y="1976303"/>
            <a:ext cx="3350730" cy="803495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itchFamily="34" charset="0"/>
              <a:buNone/>
            </a:pPr>
            <a:r>
              <a:rPr lang="ru-RU" sz="4800" b="1" dirty="0" smtClean="0"/>
              <a:t>    </a:t>
            </a:r>
            <a:r>
              <a:rPr lang="ru-RU" sz="2800" b="1" dirty="0" smtClean="0"/>
              <a:t>ФИЗИКИ И ЖИЗНЬ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xmlns="" val="977314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1\Pictures\фотогазетасплавы\полож.эмоци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36551" y="238126"/>
            <a:ext cx="5027537" cy="3299362"/>
          </a:xfrm>
          <a:prstGeom prst="rect">
            <a:avLst/>
          </a:prstGeom>
        </p:spPr>
      </p:pic>
      <p:sp>
        <p:nvSpPr>
          <p:cNvPr id="3" name="Текст 9"/>
          <p:cNvSpPr txBox="1">
            <a:spLocks/>
          </p:cNvSpPr>
          <p:nvPr/>
        </p:nvSpPr>
        <p:spPr>
          <a:xfrm rot="902341">
            <a:off x="5931913" y="960882"/>
            <a:ext cx="2734686" cy="852488"/>
          </a:xfrm>
          <a:prstGeom prst="rect">
            <a:avLst/>
          </a:prstGeom>
        </p:spPr>
        <p:txBody>
          <a:bodyPr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2400" b="1" dirty="0" smtClean="0"/>
              <a:t>Как изменится уровень воды в реке, если все эти рюкзаки выкинуть за борт?</a:t>
            </a:r>
            <a:endParaRPr lang="ru-RU" sz="2400" b="1" dirty="0"/>
          </a:p>
        </p:txBody>
      </p:sp>
      <p:sp>
        <p:nvSpPr>
          <p:cNvPr id="4" name="Текст 7"/>
          <p:cNvSpPr txBox="1">
            <a:spLocks/>
          </p:cNvSpPr>
          <p:nvPr/>
        </p:nvSpPr>
        <p:spPr>
          <a:xfrm rot="21339971">
            <a:off x="363981" y="4293951"/>
            <a:ext cx="3343705" cy="85248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 smtClean="0"/>
              <a:t>А если потом собрать обратно</a:t>
            </a:r>
            <a:r>
              <a:rPr lang="ru-RU" sz="2800" dirty="0" smtClean="0"/>
              <a:t>?</a:t>
            </a:r>
          </a:p>
        </p:txBody>
      </p:sp>
      <p:pic>
        <p:nvPicPr>
          <p:cNvPr id="5" name="Picture 2" descr="C:\Users\1\Pictures\фотогазетасплавы\осень..уровень воды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992563" y="3212976"/>
            <a:ext cx="5151437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5371958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619672" y="366713"/>
            <a:ext cx="6172200" cy="1524000"/>
          </a:xfrm>
          <a:prstGeom prst="rect">
            <a:avLst/>
          </a:prstGeom>
        </p:spPr>
        <p:txBody>
          <a:bodyPr rtlCol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400" b="1" dirty="0" smtClean="0"/>
              <a:t>С какой скоростью и куда надо грести от Ермака до противоположного берега, чтобы успеть на электричку? Течение очень сильное. Найдите эту скорость относительно электрички.</a:t>
            </a:r>
            <a:endParaRPr lang="ru-RU" sz="2400" b="1" dirty="0"/>
          </a:p>
        </p:txBody>
      </p:sp>
      <p:pic>
        <p:nvPicPr>
          <p:cNvPr id="3" name="Picture 2" descr="C:\Users\1\Pictures\фотогазетасплавы\течение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98462" y="2082223"/>
            <a:ext cx="3030538" cy="4632325"/>
          </a:xfrm>
          <a:prstGeom prst="rect">
            <a:avLst/>
          </a:prstGeom>
        </p:spPr>
      </p:pic>
      <p:pic>
        <p:nvPicPr>
          <p:cNvPr id="4" name="Picture 3" descr="C:\Users\1\Pictures\фотогазетасплавы\на плоту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160475" y="2492896"/>
            <a:ext cx="4709249" cy="312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815406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76672"/>
            <a:ext cx="7846640" cy="3168352"/>
          </a:xfrm>
        </p:spPr>
        <p:txBody>
          <a:bodyPr>
            <a:normAutofit/>
          </a:bodyPr>
          <a:lstStyle/>
          <a:p>
            <a:r>
              <a:rPr lang="ru-RU" sz="2800" dirty="0"/>
              <a:t>Статистика показала, что творческое долголетие сохраняют те ученые, которые по тем или иным причинам избежали слишком ранней специализации и в молодости занимались проблемами, относящимся к разным, достаточно далеким областям науки</a:t>
            </a:r>
          </a:p>
        </p:txBody>
      </p:sp>
      <p:pic>
        <p:nvPicPr>
          <p:cNvPr id="4098" name="Picture 2" descr="http://fiction-books.ru/img/10071127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645024"/>
            <a:ext cx="2736304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900igr.net/up/datas/256443/0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615450"/>
            <a:ext cx="3727268" cy="2795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66668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1\Pictures\фотогазетасплавы\ермак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11560" y="476672"/>
            <a:ext cx="3030538" cy="4630738"/>
          </a:xfrm>
          <a:prstGeom prst="rect">
            <a:avLst/>
          </a:prstGeom>
        </p:spPr>
      </p:pic>
      <p:sp>
        <p:nvSpPr>
          <p:cNvPr id="3" name="Текст 4"/>
          <p:cNvSpPr txBox="1">
            <a:spLocks/>
          </p:cNvSpPr>
          <p:nvPr/>
        </p:nvSpPr>
        <p:spPr>
          <a:xfrm>
            <a:off x="654580" y="5199143"/>
            <a:ext cx="3030538" cy="135701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 smtClean="0"/>
              <a:t>Как изменится работа, которую они совершили, если  поднимутся по пологому склону?</a:t>
            </a:r>
          </a:p>
        </p:txBody>
      </p:sp>
      <p:pic>
        <p:nvPicPr>
          <p:cNvPr id="4" name="Picture 2" descr="C:\Users\1\Pictures\фотогазетасплавы\в гору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995936" y="620688"/>
            <a:ext cx="4693956" cy="3047385"/>
          </a:xfrm>
          <a:prstGeom prst="rect">
            <a:avLst/>
          </a:prstGeom>
        </p:spPr>
      </p:pic>
      <p:sp>
        <p:nvSpPr>
          <p:cNvPr id="5" name="Текст 2"/>
          <p:cNvSpPr txBox="1">
            <a:spLocks/>
          </p:cNvSpPr>
          <p:nvPr/>
        </p:nvSpPr>
        <p:spPr>
          <a:xfrm>
            <a:off x="4436964" y="4293096"/>
            <a:ext cx="4032448" cy="201622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dirty="0" smtClean="0"/>
              <a:t>Найдите мощность всех четверых в </a:t>
            </a:r>
            <a:r>
              <a:rPr lang="ru-RU" sz="2800" dirty="0" err="1" smtClean="0"/>
              <a:t>лощадиных</a:t>
            </a:r>
            <a:r>
              <a:rPr lang="ru-RU" sz="2800" dirty="0" smtClean="0"/>
              <a:t> силах при подъеме на Ермак.</a:t>
            </a:r>
          </a:p>
        </p:txBody>
      </p:sp>
    </p:spTree>
    <p:extLst>
      <p:ext uri="{BB962C8B-B14F-4D97-AF65-F5344CB8AC3E}">
        <p14:creationId xmlns:p14="http://schemas.microsoft.com/office/powerpoint/2010/main" xmlns="" val="226805070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2"/>
          <p:cNvSpPr txBox="1">
            <a:spLocks/>
          </p:cNvSpPr>
          <p:nvPr/>
        </p:nvSpPr>
        <p:spPr>
          <a:xfrm>
            <a:off x="285729" y="251521"/>
            <a:ext cx="6143644" cy="2391660"/>
          </a:xfrm>
          <a:prstGeom prst="rect">
            <a:avLst/>
          </a:prstGeom>
        </p:spPr>
        <p:txBody>
          <a:bodyPr>
            <a:normAutofit fontScale="2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1200" dirty="0" smtClean="0"/>
              <a:t>МОЖНО ЛИ СВАРИТЬ МЯСО НА ВЫСОТЕ  </a:t>
            </a:r>
          </a:p>
          <a:p>
            <a:r>
              <a:rPr lang="ru-RU" sz="8800" dirty="0" smtClean="0"/>
              <a:t>ЧЕРТОВА ПАЛЬЦА?</a:t>
            </a:r>
          </a:p>
          <a:p>
            <a:r>
              <a:rPr lang="ru-RU" sz="8800" dirty="0" smtClean="0"/>
              <a:t>ЕРМАКА?</a:t>
            </a:r>
          </a:p>
          <a:p>
            <a:r>
              <a:rPr lang="ru-RU" sz="8800" dirty="0" smtClean="0"/>
              <a:t>ЛОБАЧА?</a:t>
            </a:r>
          </a:p>
          <a:p>
            <a:r>
              <a:rPr lang="ru-RU" sz="8800" dirty="0" smtClean="0"/>
              <a:t>ЭЛЬБРУСА?</a:t>
            </a:r>
            <a:endParaRPr lang="ru-RU" sz="8800" dirty="0"/>
          </a:p>
        </p:txBody>
      </p:sp>
      <p:pic>
        <p:nvPicPr>
          <p:cNvPr id="4" name="Picture 2" descr="C:\Documents and Settings\Admin\Рабочий стол\фотогазетасплавы\тичий час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62106" y="2986048"/>
            <a:ext cx="5450053" cy="3539296"/>
          </a:xfrm>
          <a:prstGeom prst="rect">
            <a:avLst/>
          </a:prstGeom>
          <a:noFill/>
        </p:spPr>
      </p:pic>
      <p:sp>
        <p:nvSpPr>
          <p:cNvPr id="5" name="Текст 4"/>
          <p:cNvSpPr txBox="1">
            <a:spLocks/>
          </p:cNvSpPr>
          <p:nvPr/>
        </p:nvSpPr>
        <p:spPr>
          <a:xfrm>
            <a:off x="5978656" y="5229200"/>
            <a:ext cx="2736304" cy="85301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/>
              <a:t>ТИХИЙ ЧАС В ПРЕДУРАЛЬЕ</a:t>
            </a:r>
            <a:endParaRPr lang="ru-RU" sz="2400" dirty="0"/>
          </a:p>
        </p:txBody>
      </p:sp>
      <p:pic>
        <p:nvPicPr>
          <p:cNvPr id="3" name="Picture 8" descr="C:\Users\1\Pictures\фотогазетасплавы\котлы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94444">
            <a:off x="4181366" y="1066994"/>
            <a:ext cx="4214818" cy="27371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2483821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F:\фотогазетасплавы\дво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50893">
            <a:off x="502608" y="355694"/>
            <a:ext cx="5681663" cy="3689705"/>
          </a:xfrm>
          <a:prstGeom prst="rect">
            <a:avLst/>
          </a:prstGeom>
          <a:noFill/>
        </p:spPr>
      </p:pic>
      <p:sp>
        <p:nvSpPr>
          <p:cNvPr id="3" name="Текст 2"/>
          <p:cNvSpPr txBox="1">
            <a:spLocks/>
          </p:cNvSpPr>
          <p:nvPr/>
        </p:nvSpPr>
        <p:spPr>
          <a:xfrm>
            <a:off x="6228184" y="1988840"/>
            <a:ext cx="2915816" cy="853016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/>
              <a:t>ИНТЕРЕСНО, С КАКОЙ СКОРОСТЬЮ ГРЕБЕТ</a:t>
            </a:r>
            <a:r>
              <a:rPr lang="ru-RU" dirty="0" smtClean="0"/>
              <a:t>?</a:t>
            </a:r>
            <a:endParaRPr lang="ru-RU" dirty="0"/>
          </a:p>
        </p:txBody>
      </p:sp>
      <p:pic>
        <p:nvPicPr>
          <p:cNvPr id="4" name="Picture 2" descr="C:\Documents and Settings\Admin\Рабочий стол\фотогазетасплавы\скакойскоростью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230" y="3501008"/>
            <a:ext cx="4804116" cy="3152447"/>
          </a:xfrm>
          <a:prstGeom prst="rect">
            <a:avLst/>
          </a:prstGeom>
          <a:noFill/>
        </p:spPr>
      </p:pic>
      <p:sp>
        <p:nvSpPr>
          <p:cNvPr id="5" name="Текст 4"/>
          <p:cNvSpPr txBox="1">
            <a:spLocks/>
          </p:cNvSpPr>
          <p:nvPr/>
        </p:nvSpPr>
        <p:spPr>
          <a:xfrm>
            <a:off x="827584" y="5077231"/>
            <a:ext cx="2817041" cy="638703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dirty="0" smtClean="0"/>
              <a:t>А ЕСЛИ ЗАКРЫТЬ РОТ, КАК ИЗМЕНИТСЯ СКОРОСТЬ?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xmlns="" val="27981355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фотогазетасплавы\водопад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778" y="1268760"/>
            <a:ext cx="5357826" cy="3515789"/>
          </a:xfrm>
          <a:prstGeom prst="rect">
            <a:avLst/>
          </a:prstGeom>
          <a:noFill/>
        </p:spPr>
      </p:pic>
      <p:pic>
        <p:nvPicPr>
          <p:cNvPr id="3" name="Picture 3" descr="C:\Documents and Settings\Admin\Рабочий стол\фотогазетасплавы\пещер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09947" y="815396"/>
            <a:ext cx="3534053" cy="5319156"/>
          </a:xfrm>
          <a:prstGeom prst="rect">
            <a:avLst/>
          </a:prstGeom>
          <a:noFill/>
        </p:spPr>
      </p:pic>
      <p:sp>
        <p:nvSpPr>
          <p:cNvPr id="4" name="Текст 2"/>
          <p:cNvSpPr txBox="1">
            <a:spLocks/>
          </p:cNvSpPr>
          <p:nvPr/>
        </p:nvSpPr>
        <p:spPr>
          <a:xfrm>
            <a:off x="1475656" y="228896"/>
            <a:ext cx="3566191" cy="766412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b="1" dirty="0" smtClean="0">
                <a:solidFill>
                  <a:schemeClr val="tx2"/>
                </a:solidFill>
              </a:rPr>
              <a:t>КАКУЮ СКОРОСТЬ ПРИОБРЕТЕШЬ, СКАТИВ-ШИСЬ С ВЫСОТЫ ЭТОГО ВОДОПАДА?</a:t>
            </a:r>
          </a:p>
          <a:p>
            <a:endParaRPr lang="ru-RU" sz="1800" b="1" dirty="0" smtClean="0"/>
          </a:p>
          <a:p>
            <a:endParaRPr lang="ru-RU" sz="1800" b="1" dirty="0" smtClean="0"/>
          </a:p>
          <a:p>
            <a:endParaRPr lang="ru-RU" sz="1800" b="1" dirty="0" smtClean="0"/>
          </a:p>
          <a:p>
            <a:endParaRPr lang="ru-RU" sz="1800" b="1" dirty="0"/>
          </a:p>
          <a:p>
            <a:endParaRPr lang="ru-RU" sz="1800" b="1" dirty="0" smtClean="0"/>
          </a:p>
          <a:p>
            <a:endParaRPr lang="ru-RU" sz="1800" b="1" dirty="0"/>
          </a:p>
          <a:p>
            <a:endParaRPr lang="ru-RU" sz="1800" b="1" dirty="0" smtClean="0"/>
          </a:p>
          <a:p>
            <a:endParaRPr lang="ru-RU" sz="1800" b="1" dirty="0"/>
          </a:p>
          <a:p>
            <a:endParaRPr lang="ru-RU" sz="1800" b="1" dirty="0" smtClean="0"/>
          </a:p>
          <a:p>
            <a:endParaRPr lang="ru-RU" sz="1800" b="1" dirty="0" smtClean="0"/>
          </a:p>
          <a:p>
            <a:endParaRPr lang="ru-RU" sz="1800" b="1" dirty="0" smtClean="0"/>
          </a:p>
          <a:p>
            <a:endParaRPr lang="ru-RU" sz="1800" b="1" dirty="0" smtClean="0"/>
          </a:p>
          <a:p>
            <a:endParaRPr lang="ru-RU" sz="1800" b="1" dirty="0" smtClean="0"/>
          </a:p>
          <a:p>
            <a:r>
              <a:rPr lang="ru-RU" sz="1800" b="1" dirty="0" smtClean="0"/>
              <a:t>ОПРЕДЕЛИТЬ ВЫСОТУ И ШИРИНУ ПЕЩЕРЫ</a:t>
            </a:r>
            <a:endParaRPr lang="ru-RU" sz="1800" b="1" dirty="0"/>
          </a:p>
        </p:txBody>
      </p:sp>
    </p:spTree>
    <p:extLst>
      <p:ext uri="{BB962C8B-B14F-4D97-AF65-F5344CB8AC3E}">
        <p14:creationId xmlns:p14="http://schemas.microsoft.com/office/powerpoint/2010/main" xmlns="" val="99806712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Admin\Рабочий стол\фотогазетасплавы\надчерт.пал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32" y="285723"/>
            <a:ext cx="4620217" cy="3000396"/>
          </a:xfrm>
          <a:prstGeom prst="rect">
            <a:avLst/>
          </a:prstGeom>
          <a:noFill/>
        </p:spPr>
      </p:pic>
      <p:pic>
        <p:nvPicPr>
          <p:cNvPr id="3" name="Picture 2" descr="C:\Documents and Settings\Admin\Рабочий стол\фотогазетасплавы\чертов палец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764704"/>
            <a:ext cx="3692729" cy="5577261"/>
          </a:xfrm>
          <a:prstGeom prst="rect">
            <a:avLst/>
          </a:prstGeom>
          <a:noFill/>
        </p:spPr>
      </p:pic>
      <p:sp>
        <p:nvSpPr>
          <p:cNvPr id="4" name="Текст 4"/>
          <p:cNvSpPr txBox="1">
            <a:spLocks/>
          </p:cNvSpPr>
          <p:nvPr/>
        </p:nvSpPr>
        <p:spPr>
          <a:xfrm>
            <a:off x="285732" y="3707904"/>
            <a:ext cx="4358276" cy="457463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/>
              <a:t>КАК ВЫ ДУМАЕТЕ,</a:t>
            </a:r>
          </a:p>
          <a:p>
            <a:r>
              <a:rPr lang="ru-RU" sz="2400" dirty="0" smtClean="0"/>
              <a:t>ОДНОВРЕМЕННО ЛИ КОСНУТСЯ ЗЕМЛИ ОДНОВРЕМЕННО УПАВШИЕ С  ВЫСОТЫ ЧЕРТОВА ПАЛЬЦА РЮКЗАК С КАРТОШКОЙ И РЮКЗАК С ВОЗДУШНОЙ КУКУРУЗЙ?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18823902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2"/>
          <p:cNvSpPr txBox="1">
            <a:spLocks/>
          </p:cNvSpPr>
          <p:nvPr/>
        </p:nvSpPr>
        <p:spPr>
          <a:xfrm rot="20924605">
            <a:off x="138194" y="64909"/>
            <a:ext cx="3030141" cy="1714512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mtClean="0"/>
              <a:t>Чтобы накачать плот, нужно 200 раз нажать на лягушку.</a:t>
            </a:r>
            <a:endParaRPr lang="ru-RU" dirty="0"/>
          </a:p>
        </p:txBody>
      </p:sp>
      <p:pic>
        <p:nvPicPr>
          <p:cNvPr id="3" name="Picture 2" descr="C:\Documents and Settings\Admin\Рабочий стол\фотогазетасплавы\сколькораз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3711" y="197335"/>
            <a:ext cx="4264802" cy="2769587"/>
          </a:xfrm>
          <a:prstGeom prst="rect">
            <a:avLst/>
          </a:prstGeom>
          <a:noFill/>
        </p:spPr>
      </p:pic>
      <p:pic>
        <p:nvPicPr>
          <p:cNvPr id="4" name="Picture 3" descr="C:\Documents and Settings\Admin\Рабочий стол\фотогазетасплавы\сколько раз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5992" y="1899961"/>
            <a:ext cx="3030537" cy="4530304"/>
          </a:xfrm>
          <a:prstGeom prst="rect">
            <a:avLst/>
          </a:prstGeom>
          <a:noFill/>
        </p:spPr>
      </p:pic>
      <p:pic>
        <p:nvPicPr>
          <p:cNvPr id="5" name="Picture 4" descr="C:\Documents and Settings\Admin\Рабочий стол\фотогазетасплавы\сюзьва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19567" y="2387983"/>
            <a:ext cx="5416451" cy="3554259"/>
          </a:xfrm>
          <a:prstGeom prst="rect">
            <a:avLst/>
          </a:prstGeom>
          <a:noFill/>
        </p:spPr>
      </p:pic>
      <p:sp>
        <p:nvSpPr>
          <p:cNvPr id="6" name="Текст 4"/>
          <p:cNvSpPr txBox="1">
            <a:spLocks/>
          </p:cNvSpPr>
          <p:nvPr/>
        </p:nvSpPr>
        <p:spPr>
          <a:xfrm>
            <a:off x="3396207" y="6108809"/>
            <a:ext cx="5539811" cy="642911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chemeClr val="tx2"/>
                </a:solidFill>
              </a:rPr>
              <a:t>А сколько нужно сделать нажатий, чтобы </a:t>
            </a:r>
          </a:p>
          <a:p>
            <a:r>
              <a:rPr lang="ru-RU" sz="2000" b="1" dirty="0" smtClean="0">
                <a:solidFill>
                  <a:schemeClr val="tx2"/>
                </a:solidFill>
              </a:rPr>
              <a:t>накачать две таких гондолы?</a:t>
            </a:r>
            <a:endParaRPr lang="ru-RU" sz="20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6297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AutoShape 2" descr="\ E=mc^{2},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28" name="Picture 4" descr="http://xn--l1adacfhh8e.xn--p1ai/wp-content/uploads/2018/06/4359914-7-einstein-digital-art-digital-art-by-mark-fredricks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052736"/>
            <a:ext cx="5519936" cy="342408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926348" y="4340082"/>
            <a:ext cx="4320480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Итак, по теории Эйнштейна, если  A равняется  успеху,  следовательно,  формула выглядит  </a:t>
            </a:r>
            <a:r>
              <a:rPr lang="ru-RU" sz="1400" dirty="0" smtClean="0"/>
              <a:t>ТАК</a:t>
            </a:r>
            <a:r>
              <a:rPr lang="ru-RU" dirty="0" smtClean="0"/>
              <a:t> :   </a:t>
            </a:r>
            <a:r>
              <a:rPr lang="ru-RU" sz="3200" dirty="0" smtClean="0">
                <a:solidFill>
                  <a:srgbClr val="FFFF00"/>
                </a:solidFill>
              </a:rPr>
              <a:t>A=X+Y+Z</a:t>
            </a:r>
            <a:r>
              <a:rPr lang="ru-RU" dirty="0" smtClean="0"/>
              <a:t>,     где</a:t>
            </a:r>
          </a:p>
          <a:p>
            <a:pPr algn="ctr"/>
            <a:r>
              <a:rPr lang="ru-RU" sz="2400" dirty="0" smtClean="0"/>
              <a:t>        X — работа,</a:t>
            </a:r>
          </a:p>
          <a:p>
            <a:pPr algn="ctr"/>
            <a:r>
              <a:rPr lang="ru-RU" sz="2400" dirty="0" smtClean="0"/>
              <a:t>        Y — игра,</a:t>
            </a:r>
          </a:p>
          <a:p>
            <a:pPr algn="ctr"/>
            <a:r>
              <a:rPr lang="ru-RU" sz="2400" dirty="0" smtClean="0"/>
              <a:t>           Z — держать рот на замке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355976" y="1340768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/>
              <a:t>У Эйнштейна была своя </a:t>
            </a:r>
          </a:p>
          <a:p>
            <a:pPr algn="ctr"/>
            <a:r>
              <a:rPr lang="ru-RU" sz="2400" dirty="0" smtClean="0">
                <a:solidFill>
                  <a:srgbClr val="FFFF00"/>
                </a:solidFill>
              </a:rPr>
              <a:t>формула успеха</a:t>
            </a:r>
            <a:r>
              <a:rPr lang="ru-RU" dirty="0" smtClean="0"/>
              <a:t>. Один из величайших умов на планете придумал математическую формулу успеха!  Предлагаем тщательно изучить формулу, поскольку она может оказаться самой важной из тех, что вы когда-либо видели.</a:t>
            </a:r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39552" y="0"/>
            <a:ext cx="8219256" cy="1084982"/>
          </a:xfrm>
        </p:spPr>
        <p:txBody>
          <a:bodyPr/>
          <a:lstStyle/>
          <a:p>
            <a:r>
              <a:rPr lang="ru-RU" dirty="0" smtClean="0"/>
              <a:t>ЖЕЛАЕМ ВАМ УСПЕХА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6567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20557003">
            <a:off x="1454227" y="889881"/>
            <a:ext cx="516632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/>
              <a:t>Не учи физику, и вся твоя жизнь будет наполнена чудесами и волшебством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xmlns="" val="22933400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ds04.infourok.ru/uploads/ex/129e/0006542d-4af0f9bd/img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393265"/>
            <a:ext cx="8088897" cy="6066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24271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Владелец\Desktop\КОНФЕРЕНЦИЯ 22.11.18НИР\ЦИОЛКОВСКИЙ ВНЕ ЗЕМЛИ\ФОТО ЦИОЛКОВСКИЙ ВНЕ ЗЕМЛИ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49" r="2171"/>
          <a:stretch/>
        </p:blipFill>
        <p:spPr bwMode="auto">
          <a:xfrm>
            <a:off x="395536" y="548680"/>
            <a:ext cx="3485295" cy="4264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510437" y="548680"/>
            <a:ext cx="38519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В замке в Гималаях</a:t>
            </a:r>
            <a:r>
              <a:rPr lang="ru-RU" dirty="0"/>
              <a:t>:  француз </a:t>
            </a:r>
            <a:r>
              <a:rPr lang="ru-RU" b="1" dirty="0"/>
              <a:t>ЛАПЛАС</a:t>
            </a:r>
            <a:r>
              <a:rPr lang="ru-RU" dirty="0"/>
              <a:t>, англичанин </a:t>
            </a:r>
            <a:r>
              <a:rPr lang="ru-RU" b="1" dirty="0"/>
              <a:t>НЬЮТОН</a:t>
            </a:r>
            <a:r>
              <a:rPr lang="ru-RU" dirty="0"/>
              <a:t>, немец </a:t>
            </a:r>
            <a:r>
              <a:rPr lang="ru-RU" b="1" dirty="0" smtClean="0"/>
              <a:t>ГЕЛЬМГОЛЬЦ</a:t>
            </a:r>
            <a:r>
              <a:rPr lang="ru-RU" dirty="0" smtClean="0"/>
              <a:t>, </a:t>
            </a:r>
            <a:r>
              <a:rPr lang="ru-RU" dirty="0"/>
              <a:t>американец </a:t>
            </a:r>
            <a:r>
              <a:rPr lang="ru-RU" b="1" dirty="0" smtClean="0"/>
              <a:t>ФРАНКЛИН</a:t>
            </a:r>
            <a:r>
              <a:rPr lang="ru-RU" dirty="0" smtClean="0"/>
              <a:t>, </a:t>
            </a:r>
            <a:r>
              <a:rPr lang="ru-RU" dirty="0"/>
              <a:t>итальянец </a:t>
            </a:r>
            <a:r>
              <a:rPr lang="ru-RU" b="1" dirty="0" smtClean="0"/>
              <a:t>ГАЛИЛЕЙ</a:t>
            </a:r>
            <a:r>
              <a:rPr lang="ru-RU" dirty="0" smtClean="0"/>
              <a:t>, </a:t>
            </a:r>
            <a:r>
              <a:rPr lang="ru-RU" dirty="0"/>
              <a:t>русский </a:t>
            </a:r>
            <a:r>
              <a:rPr lang="ru-RU" dirty="0" smtClean="0"/>
              <a:t> </a:t>
            </a:r>
            <a:r>
              <a:rPr lang="ru-RU" b="1" dirty="0" smtClean="0"/>
              <a:t>ИВАНОВ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58009" y="5009325"/>
            <a:ext cx="77048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Отчаянные мечтатели! Сколько раз создавали </a:t>
            </a:r>
            <a:r>
              <a:rPr lang="ru-RU" sz="2400" dirty="0" smtClean="0"/>
              <a:t>они безумно </a:t>
            </a:r>
            <a:r>
              <a:rPr lang="ru-RU" sz="2400" dirty="0"/>
              <a:t>смелые проекты путешествий по небесным пространствам; но их же собственные, весьма обширные познания безжалостно разбивали эти фантазии. </a:t>
            </a:r>
          </a:p>
        </p:txBody>
      </p:sp>
      <p:pic>
        <p:nvPicPr>
          <p:cNvPr id="2052" name="Picture 4" descr="http://hamsa.web-box.ru/_mod_files/ce_images/Nepal/183634_1280_8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7128" y="2163997"/>
            <a:ext cx="4158538" cy="2599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59807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4" name="Picture 4" descr="учитель года_2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6591" y="289238"/>
            <a:ext cx="8575890" cy="6235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7286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027988" y="5805488"/>
            <a:ext cx="719137" cy="719137"/>
          </a:xfrm>
          <a:prstGeom prst="actionButtonHome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9996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1012</TotalTime>
  <Words>2273</Words>
  <Application>Microsoft Office PowerPoint</Application>
  <PresentationFormat>Экран (4:3)</PresentationFormat>
  <Paragraphs>451</Paragraphs>
  <Slides>67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67</vt:i4>
      </vt:variant>
    </vt:vector>
  </HeadingPairs>
  <TitlesOfParts>
    <vt:vector size="68" baseType="lpstr">
      <vt:lpstr>Тема Office</vt:lpstr>
      <vt:lpstr> </vt:lpstr>
      <vt:lpstr>Слайд 2</vt:lpstr>
      <vt:lpstr>Слайд 3</vt:lpstr>
      <vt:lpstr>Слайд 4</vt:lpstr>
      <vt:lpstr>Слайд 5</vt:lpstr>
      <vt:lpstr>Статистика показала, что творческое долголетие сохраняют те ученые, которые по тем или иным причинам избежали слишком ранней специализации и в молодости занимались проблемами, относящимся к разным, достаточно далеким областям науки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Реализация принципов непрерывного образования «ШКОЛА-ВУЗ-ПРЕДПРИЯТИЕ» 10ФМ (2013-2014 уч.г.)</vt:lpstr>
      <vt:lpstr>Слайд 20</vt:lpstr>
      <vt:lpstr>Слайд 21</vt:lpstr>
      <vt:lpstr>Слайд 22</vt:lpstr>
      <vt:lpstr>Слайд 23</vt:lpstr>
      <vt:lpstr>За активное участие в научно-техническом творчестве молодежи и пропаганде идей космонавтики награжден золотой медалью лауреата «Космонавтика ХХI века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Летняя практика в ПГНИУ 2018</vt:lpstr>
      <vt:lpstr>Основы робототехники и интеллектуальных систем  навыки и знания о создании роботов на основе микроконтроллеров Arduino  устройство и программирование микроконтроллеров Arduino применение аналоговых и цифровых датчиков, двигателей, устройств для передачи данных </vt:lpstr>
      <vt:lpstr>ПОЖАРНАЯ СИГНАЛИЗАЦИЯ</vt:lpstr>
      <vt:lpstr>ВПЕРЕД…, НАЗАД…, ПОВОРОТЫ …</vt:lpstr>
      <vt:lpstr>ПГНИУ, ФЕСТИВАЛЬ НАУЧНОЙ ФАНТАСТИКИ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Измерения с помощью курвиметра</vt:lpstr>
      <vt:lpstr>Слайд 51</vt:lpstr>
      <vt:lpstr>Слайд 52</vt:lpstr>
      <vt:lpstr>Слайд 53</vt:lpstr>
      <vt:lpstr>Слайд 54</vt:lpstr>
      <vt:lpstr>График зависимости давления  Р ( бар) от числа рабочих движений (ходов) </vt:lpstr>
      <vt:lpstr>Способы повышения эффективности:  компрессор  +  манипулятор - «рука» С компрессором: t = 82 + 18 = 100 c,       82 с – первоначальное время накачки цилиндра до 2,5 бар,  18 с – время штамповки за первые 3 цикла и за каждые 3 последующие Выигрыш за каждые 3 цикла штамповки: 25 – 18 = 7 с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ЖЕЛАЕМ ВАМ УСПЕХА</vt:lpstr>
      <vt:lpstr>Слайд 67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Владелец</dc:creator>
  <cp:lastModifiedBy>1</cp:lastModifiedBy>
  <cp:revision>167</cp:revision>
  <dcterms:created xsi:type="dcterms:W3CDTF">2018-11-19T11:03:30Z</dcterms:created>
  <dcterms:modified xsi:type="dcterms:W3CDTF">2018-11-24T13:40:27Z</dcterms:modified>
</cp:coreProperties>
</file>